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312" r:id="rId2"/>
    <p:sldId id="323" r:id="rId3"/>
    <p:sldId id="288" r:id="rId4"/>
    <p:sldId id="321" r:id="rId5"/>
    <p:sldId id="283" r:id="rId6"/>
    <p:sldId id="287" r:id="rId7"/>
    <p:sldId id="320" r:id="rId8"/>
    <p:sldId id="290" r:id="rId9"/>
    <p:sldId id="259" r:id="rId10"/>
    <p:sldId id="285" r:id="rId11"/>
    <p:sldId id="314" r:id="rId12"/>
    <p:sldId id="284" r:id="rId13"/>
    <p:sldId id="319" r:id="rId14"/>
    <p:sldId id="291" r:id="rId15"/>
    <p:sldId id="273" r:id="rId16"/>
    <p:sldId id="286" r:id="rId17"/>
    <p:sldId id="292" r:id="rId18"/>
    <p:sldId id="318" r:id="rId19"/>
    <p:sldId id="309" r:id="rId20"/>
    <p:sldId id="311" r:id="rId21"/>
    <p:sldId id="310" r:id="rId22"/>
    <p:sldId id="306" r:id="rId23"/>
    <p:sldId id="322" r:id="rId24"/>
    <p:sldId id="315" r:id="rId25"/>
    <p:sldId id="324" r:id="rId26"/>
    <p:sldId id="317" r:id="rId27"/>
    <p:sldId id="307" r:id="rId28"/>
    <p:sldId id="260" r:id="rId29"/>
    <p:sldId id="262" r:id="rId30"/>
    <p:sldId id="305" r:id="rId31"/>
    <p:sldId id="271" r:id="rId32"/>
    <p:sldId id="272" r:id="rId33"/>
    <p:sldId id="281" r:id="rId34"/>
    <p:sldId id="282" r:id="rId35"/>
    <p:sldId id="269" r:id="rId36"/>
    <p:sldId id="267" r:id="rId37"/>
    <p:sldId id="265"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82491" autoAdjust="0"/>
  </p:normalViewPr>
  <p:slideViewPr>
    <p:cSldViewPr>
      <p:cViewPr varScale="1">
        <p:scale>
          <a:sx n="90" d="100"/>
          <a:sy n="90" d="100"/>
        </p:scale>
        <p:origin x="242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09863A4-6E0D-45AC-9CC0-BAE19EC90E67}" type="datetimeFigureOut">
              <a:rPr lang="en-US" smtClean="0"/>
              <a:t>1/11/2021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a:t>B. Lewis</a:t>
            </a: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CE61936-3B7D-454F-9B40-AD53A2341662}" type="slidenum">
              <a:rPr lang="en-US" smtClean="0"/>
              <a:t>‹#›</a:t>
            </a:fld>
            <a:endParaRPr lang="en-US"/>
          </a:p>
        </p:txBody>
      </p:sp>
    </p:spTree>
    <p:extLst>
      <p:ext uri="{BB962C8B-B14F-4D97-AF65-F5344CB8AC3E}">
        <p14:creationId xmlns:p14="http://schemas.microsoft.com/office/powerpoint/2010/main" val="23460894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51796DD-66E4-4322-88A5-BA3A74537CCD}" type="datetimeFigureOut">
              <a:rPr lang="en-US" smtClean="0"/>
              <a:t>1/11/2021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r>
              <a:rPr lang="en-US"/>
              <a:t>B. Lewis</a:t>
            </a: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D82EAC5-5EAF-44B7-B7F2-38F8FF48166B}" type="slidenum">
              <a:rPr lang="en-US" smtClean="0"/>
              <a:t>‹#›</a:t>
            </a:fld>
            <a:endParaRPr lang="en-US"/>
          </a:p>
        </p:txBody>
      </p:sp>
    </p:spTree>
    <p:extLst>
      <p:ext uri="{BB962C8B-B14F-4D97-AF65-F5344CB8AC3E}">
        <p14:creationId xmlns:p14="http://schemas.microsoft.com/office/powerpoint/2010/main" val="143325748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2EAC5-5EAF-44B7-B7F2-38F8FF48166B}" type="slidenum">
              <a:rPr lang="en-US" smtClean="0"/>
              <a:t>3</a:t>
            </a:fld>
            <a:endParaRPr lang="en-US"/>
          </a:p>
        </p:txBody>
      </p:sp>
      <p:sp>
        <p:nvSpPr>
          <p:cNvPr id="5" name="Footer Placeholder 4">
            <a:extLst>
              <a:ext uri="{FF2B5EF4-FFF2-40B4-BE49-F238E27FC236}">
                <a16:creationId xmlns:a16="http://schemas.microsoft.com/office/drawing/2014/main" id="{476C24C7-377F-4F60-B262-DE7D38E02894}"/>
              </a:ext>
            </a:extLst>
          </p:cNvPr>
          <p:cNvSpPr>
            <a:spLocks noGrp="1"/>
          </p:cNvSpPr>
          <p:nvPr>
            <p:ph type="ftr" sz="quarter" idx="4"/>
          </p:nvPr>
        </p:nvSpPr>
        <p:spPr/>
        <p:txBody>
          <a:bodyPr/>
          <a:lstStyle/>
          <a:p>
            <a:r>
              <a:rPr lang="en-US"/>
              <a:t>B. Lewis</a:t>
            </a:r>
          </a:p>
        </p:txBody>
      </p:sp>
    </p:spTree>
    <p:extLst>
      <p:ext uri="{BB962C8B-B14F-4D97-AF65-F5344CB8AC3E}">
        <p14:creationId xmlns:p14="http://schemas.microsoft.com/office/powerpoint/2010/main" val="328180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31</a:t>
            </a:fld>
            <a:endParaRPr lang="en-US"/>
          </a:p>
        </p:txBody>
      </p:sp>
      <p:sp>
        <p:nvSpPr>
          <p:cNvPr id="5" name="Footer Placeholder 4">
            <a:extLst>
              <a:ext uri="{FF2B5EF4-FFF2-40B4-BE49-F238E27FC236}">
                <a16:creationId xmlns:a16="http://schemas.microsoft.com/office/drawing/2014/main" id="{50FF7FBC-DBD9-4608-BCDC-DBACB2873C27}"/>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32</a:t>
            </a:fld>
            <a:endParaRPr lang="en-US"/>
          </a:p>
        </p:txBody>
      </p:sp>
      <p:sp>
        <p:nvSpPr>
          <p:cNvPr id="5" name="Footer Placeholder 4">
            <a:extLst>
              <a:ext uri="{FF2B5EF4-FFF2-40B4-BE49-F238E27FC236}">
                <a16:creationId xmlns:a16="http://schemas.microsoft.com/office/drawing/2014/main" id="{7FA08E25-6FF7-4DE4-8542-5948FE473481}"/>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33</a:t>
            </a:fld>
            <a:endParaRPr lang="en-US"/>
          </a:p>
        </p:txBody>
      </p:sp>
      <p:sp>
        <p:nvSpPr>
          <p:cNvPr id="5" name="Footer Placeholder 4">
            <a:extLst>
              <a:ext uri="{FF2B5EF4-FFF2-40B4-BE49-F238E27FC236}">
                <a16:creationId xmlns:a16="http://schemas.microsoft.com/office/drawing/2014/main" id="{008E4183-A303-42FA-9AA9-A67F3351F43B}"/>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34</a:t>
            </a:fld>
            <a:endParaRPr lang="en-US"/>
          </a:p>
        </p:txBody>
      </p:sp>
      <p:sp>
        <p:nvSpPr>
          <p:cNvPr id="5" name="Footer Placeholder 4">
            <a:extLst>
              <a:ext uri="{FF2B5EF4-FFF2-40B4-BE49-F238E27FC236}">
                <a16:creationId xmlns:a16="http://schemas.microsoft.com/office/drawing/2014/main" id="{7DE0EAF2-B0FE-49DF-861E-10D90B8C688B}"/>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35</a:t>
            </a:fld>
            <a:endParaRPr lang="en-US"/>
          </a:p>
        </p:txBody>
      </p:sp>
      <p:sp>
        <p:nvSpPr>
          <p:cNvPr id="5" name="Footer Placeholder 4">
            <a:extLst>
              <a:ext uri="{FF2B5EF4-FFF2-40B4-BE49-F238E27FC236}">
                <a16:creationId xmlns:a16="http://schemas.microsoft.com/office/drawing/2014/main" id="{DFBD427E-12B0-4D64-9C1D-26C75CC47928}"/>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36</a:t>
            </a:fld>
            <a:endParaRPr lang="en-US"/>
          </a:p>
        </p:txBody>
      </p:sp>
      <p:sp>
        <p:nvSpPr>
          <p:cNvPr id="5" name="Footer Placeholder 4">
            <a:extLst>
              <a:ext uri="{FF2B5EF4-FFF2-40B4-BE49-F238E27FC236}">
                <a16:creationId xmlns:a16="http://schemas.microsoft.com/office/drawing/2014/main" id="{5F96826B-3EDA-41FB-9833-41AB1E5C27DE}"/>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37</a:t>
            </a:fld>
            <a:endParaRPr lang="en-US"/>
          </a:p>
        </p:txBody>
      </p:sp>
      <p:sp>
        <p:nvSpPr>
          <p:cNvPr id="5" name="Footer Placeholder 4">
            <a:extLst>
              <a:ext uri="{FF2B5EF4-FFF2-40B4-BE49-F238E27FC236}">
                <a16:creationId xmlns:a16="http://schemas.microsoft.com/office/drawing/2014/main" id="{7E35089C-E606-4F6A-B51C-9EF8B9A559E5}"/>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82EAC5-5EAF-44B7-B7F2-38F8FF48166B}" type="slidenum">
              <a:rPr lang="en-US" smtClean="0"/>
              <a:t>4</a:t>
            </a:fld>
            <a:endParaRPr lang="en-US"/>
          </a:p>
        </p:txBody>
      </p:sp>
      <p:sp>
        <p:nvSpPr>
          <p:cNvPr id="5" name="Footer Placeholder 4">
            <a:extLst>
              <a:ext uri="{FF2B5EF4-FFF2-40B4-BE49-F238E27FC236}">
                <a16:creationId xmlns:a16="http://schemas.microsoft.com/office/drawing/2014/main" id="{476C24C7-377F-4F60-B262-DE7D38E02894}"/>
              </a:ext>
            </a:extLst>
          </p:cNvPr>
          <p:cNvSpPr>
            <a:spLocks noGrp="1"/>
          </p:cNvSpPr>
          <p:nvPr>
            <p:ph type="ftr" sz="quarter" idx="4"/>
          </p:nvPr>
        </p:nvSpPr>
        <p:spPr/>
        <p:txBody>
          <a:bodyPr/>
          <a:lstStyle/>
          <a:p>
            <a:r>
              <a:rPr lang="en-US"/>
              <a:t>B. Lewis</a:t>
            </a:r>
          </a:p>
        </p:txBody>
      </p:sp>
    </p:spTree>
    <p:extLst>
      <p:ext uri="{BB962C8B-B14F-4D97-AF65-F5344CB8AC3E}">
        <p14:creationId xmlns:p14="http://schemas.microsoft.com/office/powerpoint/2010/main" val="249788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09613"/>
            <a:ext cx="4733925" cy="3549650"/>
          </a:xfrm>
        </p:spPr>
      </p:sp>
      <p:sp>
        <p:nvSpPr>
          <p:cNvPr id="3" name="Notes Placeholder 2"/>
          <p:cNvSpPr>
            <a:spLocks noGrp="1"/>
          </p:cNvSpPr>
          <p:nvPr>
            <p:ph type="body" idx="1"/>
          </p:nvPr>
        </p:nvSpPr>
        <p:spPr/>
        <p:txBody>
          <a:bodyPr>
            <a:normAutofit/>
          </a:bodyPr>
          <a:lstStyle/>
          <a:p>
            <a:pPr marL="297177" indent="-297177">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fld id="{9C6C87A3-23A9-477F-89E2-0A81E186A1E4}" type="slidenum">
              <a:rPr lang="en-US" smtClean="0"/>
              <a:pPr/>
              <a:t>8</a:t>
            </a:fld>
            <a:endParaRPr lang="en-US"/>
          </a:p>
        </p:txBody>
      </p:sp>
      <p:sp>
        <p:nvSpPr>
          <p:cNvPr id="5" name="Footer Placeholder 4">
            <a:extLst>
              <a:ext uri="{FF2B5EF4-FFF2-40B4-BE49-F238E27FC236}">
                <a16:creationId xmlns:a16="http://schemas.microsoft.com/office/drawing/2014/main" id="{FB778B91-6A3E-4B73-9C01-4EAD82FAD90A}"/>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09613"/>
            <a:ext cx="4733925" cy="3549650"/>
          </a:xfrm>
        </p:spPr>
      </p:sp>
      <p:sp>
        <p:nvSpPr>
          <p:cNvPr id="3" name="Notes Placeholder 2"/>
          <p:cNvSpPr>
            <a:spLocks noGrp="1"/>
          </p:cNvSpPr>
          <p:nvPr>
            <p:ph type="body" idx="1"/>
          </p:nvPr>
        </p:nvSpPr>
        <p:spPr/>
        <p:txBody>
          <a:bodyPr>
            <a:normAutofit/>
          </a:bodyPr>
          <a:lstStyle/>
          <a:p>
            <a:pPr marL="297177" indent="-297177">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fld id="{9C6C87A3-23A9-477F-89E2-0A81E186A1E4}" type="slidenum">
              <a:rPr lang="en-US" smtClean="0"/>
              <a:pPr/>
              <a:t>9</a:t>
            </a:fld>
            <a:endParaRPr lang="en-US"/>
          </a:p>
        </p:txBody>
      </p:sp>
      <p:sp>
        <p:nvSpPr>
          <p:cNvPr id="5" name="Footer Placeholder 4">
            <a:extLst>
              <a:ext uri="{FF2B5EF4-FFF2-40B4-BE49-F238E27FC236}">
                <a16:creationId xmlns:a16="http://schemas.microsoft.com/office/drawing/2014/main" id="{1A850F4B-5916-432C-9B32-1B158CB17F10}"/>
              </a:ext>
            </a:extLst>
          </p:cNvPr>
          <p:cNvSpPr>
            <a:spLocks noGrp="1"/>
          </p:cNvSpPr>
          <p:nvPr>
            <p:ph type="ftr" sz="quarter" idx="4"/>
          </p:nvPr>
        </p:nvSpPr>
        <p:spPr/>
        <p:txBody>
          <a:bodyPr/>
          <a:lstStyle/>
          <a:p>
            <a:r>
              <a:rPr lang="en-US"/>
              <a:t>B. Lewis</a:t>
            </a:r>
          </a:p>
        </p:txBody>
      </p:sp>
    </p:spTree>
    <p:extLst>
      <p:ext uri="{BB962C8B-B14F-4D97-AF65-F5344CB8AC3E}">
        <p14:creationId xmlns:p14="http://schemas.microsoft.com/office/powerpoint/2010/main" val="3871380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15</a:t>
            </a:fld>
            <a:endParaRPr lang="en-US"/>
          </a:p>
        </p:txBody>
      </p:sp>
      <p:sp>
        <p:nvSpPr>
          <p:cNvPr id="5" name="Footer Placeholder 4">
            <a:extLst>
              <a:ext uri="{FF2B5EF4-FFF2-40B4-BE49-F238E27FC236}">
                <a16:creationId xmlns:a16="http://schemas.microsoft.com/office/drawing/2014/main" id="{98E15F7C-8784-4FE8-8818-37BDE2BF7E76}"/>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178307" indent="-178307">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fld id="{9C6C87A3-23A9-477F-89E2-0A81E186A1E4}" type="slidenum">
              <a:rPr lang="en-US" smtClean="0"/>
              <a:pPr/>
              <a:t>27</a:t>
            </a:fld>
            <a:endParaRPr lang="en-US"/>
          </a:p>
        </p:txBody>
      </p:sp>
      <p:sp>
        <p:nvSpPr>
          <p:cNvPr id="5" name="Footer Placeholder 4">
            <a:extLst>
              <a:ext uri="{FF2B5EF4-FFF2-40B4-BE49-F238E27FC236}">
                <a16:creationId xmlns:a16="http://schemas.microsoft.com/office/drawing/2014/main" id="{F9550B16-808A-42BD-820A-6D58BBA33444}"/>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28</a:t>
            </a:fld>
            <a:endParaRPr lang="en-US"/>
          </a:p>
        </p:txBody>
      </p:sp>
      <p:sp>
        <p:nvSpPr>
          <p:cNvPr id="5" name="Footer Placeholder 4">
            <a:extLst>
              <a:ext uri="{FF2B5EF4-FFF2-40B4-BE49-F238E27FC236}">
                <a16:creationId xmlns:a16="http://schemas.microsoft.com/office/drawing/2014/main" id="{4BF204E9-8984-4BCD-A5C1-E2601E2E238A}"/>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29</a:t>
            </a:fld>
            <a:endParaRPr lang="en-US"/>
          </a:p>
        </p:txBody>
      </p:sp>
      <p:sp>
        <p:nvSpPr>
          <p:cNvPr id="5" name="Footer Placeholder 4">
            <a:extLst>
              <a:ext uri="{FF2B5EF4-FFF2-40B4-BE49-F238E27FC236}">
                <a16:creationId xmlns:a16="http://schemas.microsoft.com/office/drawing/2014/main" id="{1B49774C-E158-4237-9A0A-63E5CD02DABD}"/>
              </a:ext>
            </a:extLst>
          </p:cNvPr>
          <p:cNvSpPr>
            <a:spLocks noGrp="1"/>
          </p:cNvSpPr>
          <p:nvPr>
            <p:ph type="ftr" sz="quarter" idx="4"/>
          </p:nvPr>
        </p:nvSpPr>
        <p:spPr/>
        <p:txBody>
          <a:bodyPr/>
          <a:lstStyle/>
          <a:p>
            <a:r>
              <a:rPr lang="en-US"/>
              <a:t>B. Lewis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ABD3F6-BCC7-4D6F-8A2B-6653F1E322F5}" type="slidenum">
              <a:rPr lang="en-US" smtClean="0"/>
              <a:pPr/>
              <a:t>30</a:t>
            </a:fld>
            <a:endParaRPr lang="en-US"/>
          </a:p>
        </p:txBody>
      </p:sp>
      <p:sp>
        <p:nvSpPr>
          <p:cNvPr id="5" name="Footer Placeholder 4">
            <a:extLst>
              <a:ext uri="{FF2B5EF4-FFF2-40B4-BE49-F238E27FC236}">
                <a16:creationId xmlns:a16="http://schemas.microsoft.com/office/drawing/2014/main" id="{8CA705D8-0AAF-4C76-89E1-BF08FCF03AD6}"/>
              </a:ext>
            </a:extLst>
          </p:cNvPr>
          <p:cNvSpPr>
            <a:spLocks noGrp="1"/>
          </p:cNvSpPr>
          <p:nvPr>
            <p:ph type="ftr" sz="quarter" idx="4"/>
          </p:nvPr>
        </p:nvSpPr>
        <p:spPr/>
        <p:txBody>
          <a:bodyPr/>
          <a:lstStyle/>
          <a:p>
            <a:r>
              <a:rPr lang="en-US"/>
              <a:t>B. Lewis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41D3F0-5634-4093-AA9F-5896FFBCF3A6}" type="datetime1">
              <a:rPr lang="en-US" smtClean="0"/>
              <a:t>1/12/2021</a:t>
            </a:fld>
            <a:endParaRPr lang="en-US"/>
          </a:p>
        </p:txBody>
      </p:sp>
      <p:sp>
        <p:nvSpPr>
          <p:cNvPr id="5" name="Footer Placeholder 4"/>
          <p:cNvSpPr>
            <a:spLocks noGrp="1"/>
          </p:cNvSpPr>
          <p:nvPr>
            <p:ph type="ftr" sz="quarter" idx="11"/>
          </p:nvPr>
        </p:nvSpPr>
        <p:spPr/>
        <p:txBody>
          <a:bodyPr/>
          <a:lstStyle/>
          <a:p>
            <a:r>
              <a:rPr lang="en-US"/>
              <a:t>B. Lewis</a:t>
            </a:r>
          </a:p>
        </p:txBody>
      </p:sp>
      <p:sp>
        <p:nvSpPr>
          <p:cNvPr id="6" name="Slide Number Placeholder 5"/>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348257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8DCA9-0ECB-45C2-85CF-217490688532}" type="datetime1">
              <a:rPr lang="en-US" smtClean="0"/>
              <a:t>1/12/2021</a:t>
            </a:fld>
            <a:endParaRPr lang="en-US"/>
          </a:p>
        </p:txBody>
      </p:sp>
      <p:sp>
        <p:nvSpPr>
          <p:cNvPr id="5" name="Footer Placeholder 4"/>
          <p:cNvSpPr>
            <a:spLocks noGrp="1"/>
          </p:cNvSpPr>
          <p:nvPr>
            <p:ph type="ftr" sz="quarter" idx="11"/>
          </p:nvPr>
        </p:nvSpPr>
        <p:spPr/>
        <p:txBody>
          <a:bodyPr/>
          <a:lstStyle/>
          <a:p>
            <a:r>
              <a:rPr lang="en-US"/>
              <a:t>B. Lewis</a:t>
            </a:r>
          </a:p>
        </p:txBody>
      </p:sp>
      <p:sp>
        <p:nvSpPr>
          <p:cNvPr id="6" name="Slide Number Placeholder 5"/>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230508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C48E78-8E8E-43B9-B1C6-76DF33A5B600}" type="datetime1">
              <a:rPr lang="en-US" smtClean="0"/>
              <a:t>1/12/2021</a:t>
            </a:fld>
            <a:endParaRPr lang="en-US"/>
          </a:p>
        </p:txBody>
      </p:sp>
      <p:sp>
        <p:nvSpPr>
          <p:cNvPr id="5" name="Footer Placeholder 4"/>
          <p:cNvSpPr>
            <a:spLocks noGrp="1"/>
          </p:cNvSpPr>
          <p:nvPr>
            <p:ph type="ftr" sz="quarter" idx="11"/>
          </p:nvPr>
        </p:nvSpPr>
        <p:spPr/>
        <p:txBody>
          <a:bodyPr/>
          <a:lstStyle/>
          <a:p>
            <a:r>
              <a:rPr lang="en-US"/>
              <a:t>B. Lewis</a:t>
            </a:r>
          </a:p>
        </p:txBody>
      </p:sp>
      <p:sp>
        <p:nvSpPr>
          <p:cNvPr id="6" name="Slide Number Placeholder 5"/>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165141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DC1D5-DEC7-4A4E-8144-8F7E08BC5706}" type="datetime1">
              <a:rPr lang="en-US" smtClean="0"/>
              <a:t>1/12/2021</a:t>
            </a:fld>
            <a:endParaRPr lang="en-US"/>
          </a:p>
        </p:txBody>
      </p:sp>
      <p:sp>
        <p:nvSpPr>
          <p:cNvPr id="5" name="Footer Placeholder 4"/>
          <p:cNvSpPr>
            <a:spLocks noGrp="1"/>
          </p:cNvSpPr>
          <p:nvPr>
            <p:ph type="ftr" sz="quarter" idx="11"/>
          </p:nvPr>
        </p:nvSpPr>
        <p:spPr/>
        <p:txBody>
          <a:bodyPr/>
          <a:lstStyle/>
          <a:p>
            <a:r>
              <a:rPr lang="en-US"/>
              <a:t>B. Lewis</a:t>
            </a:r>
          </a:p>
        </p:txBody>
      </p:sp>
      <p:sp>
        <p:nvSpPr>
          <p:cNvPr id="6" name="Slide Number Placeholder 5"/>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93459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B3927-5B19-4E37-BFA2-ECBB78048BE7}" type="datetime1">
              <a:rPr lang="en-US" smtClean="0"/>
              <a:t>1/12/2021</a:t>
            </a:fld>
            <a:endParaRPr lang="en-US"/>
          </a:p>
        </p:txBody>
      </p:sp>
      <p:sp>
        <p:nvSpPr>
          <p:cNvPr id="5" name="Footer Placeholder 4"/>
          <p:cNvSpPr>
            <a:spLocks noGrp="1"/>
          </p:cNvSpPr>
          <p:nvPr>
            <p:ph type="ftr" sz="quarter" idx="11"/>
          </p:nvPr>
        </p:nvSpPr>
        <p:spPr/>
        <p:txBody>
          <a:bodyPr/>
          <a:lstStyle/>
          <a:p>
            <a:r>
              <a:rPr lang="en-US"/>
              <a:t>B. Lewis</a:t>
            </a:r>
          </a:p>
        </p:txBody>
      </p:sp>
      <p:sp>
        <p:nvSpPr>
          <p:cNvPr id="6" name="Slide Number Placeholder 5"/>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152813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8BCF0F-7EC5-4243-AE8E-27203BA1210B}" type="datetime1">
              <a:rPr lang="en-US" smtClean="0"/>
              <a:t>1/12/2021</a:t>
            </a:fld>
            <a:endParaRPr lang="en-US"/>
          </a:p>
        </p:txBody>
      </p:sp>
      <p:sp>
        <p:nvSpPr>
          <p:cNvPr id="6" name="Footer Placeholder 5"/>
          <p:cNvSpPr>
            <a:spLocks noGrp="1"/>
          </p:cNvSpPr>
          <p:nvPr>
            <p:ph type="ftr" sz="quarter" idx="11"/>
          </p:nvPr>
        </p:nvSpPr>
        <p:spPr/>
        <p:txBody>
          <a:bodyPr/>
          <a:lstStyle/>
          <a:p>
            <a:r>
              <a:rPr lang="en-US"/>
              <a:t>B. Lewis</a:t>
            </a:r>
          </a:p>
        </p:txBody>
      </p:sp>
      <p:sp>
        <p:nvSpPr>
          <p:cNvPr id="7" name="Slide Number Placeholder 6"/>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207047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A36F50-15C8-4122-9DB5-A6927641F41C}" type="datetime1">
              <a:rPr lang="en-US" smtClean="0"/>
              <a:t>1/12/2021</a:t>
            </a:fld>
            <a:endParaRPr lang="en-US"/>
          </a:p>
        </p:txBody>
      </p:sp>
      <p:sp>
        <p:nvSpPr>
          <p:cNvPr id="8" name="Footer Placeholder 7"/>
          <p:cNvSpPr>
            <a:spLocks noGrp="1"/>
          </p:cNvSpPr>
          <p:nvPr>
            <p:ph type="ftr" sz="quarter" idx="11"/>
          </p:nvPr>
        </p:nvSpPr>
        <p:spPr/>
        <p:txBody>
          <a:bodyPr/>
          <a:lstStyle/>
          <a:p>
            <a:r>
              <a:rPr lang="en-US"/>
              <a:t>B. Lewis</a:t>
            </a:r>
          </a:p>
        </p:txBody>
      </p:sp>
      <p:sp>
        <p:nvSpPr>
          <p:cNvPr id="9" name="Slide Number Placeholder 8"/>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196658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9ED1E6-77CD-4B38-9004-8C46085904A5}" type="datetime1">
              <a:rPr lang="en-US" smtClean="0"/>
              <a:t>1/12/2021</a:t>
            </a:fld>
            <a:endParaRPr lang="en-US"/>
          </a:p>
        </p:txBody>
      </p:sp>
      <p:sp>
        <p:nvSpPr>
          <p:cNvPr id="4" name="Footer Placeholder 3"/>
          <p:cNvSpPr>
            <a:spLocks noGrp="1"/>
          </p:cNvSpPr>
          <p:nvPr>
            <p:ph type="ftr" sz="quarter" idx="11"/>
          </p:nvPr>
        </p:nvSpPr>
        <p:spPr/>
        <p:txBody>
          <a:bodyPr/>
          <a:lstStyle/>
          <a:p>
            <a:r>
              <a:rPr lang="en-US"/>
              <a:t>B. Lewis</a:t>
            </a:r>
          </a:p>
        </p:txBody>
      </p:sp>
      <p:sp>
        <p:nvSpPr>
          <p:cNvPr id="5" name="Slide Number Placeholder 4"/>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154964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A2495-694A-4938-95E1-BB02691CA32A}" type="datetime1">
              <a:rPr lang="en-US" smtClean="0"/>
              <a:t>1/12/2021</a:t>
            </a:fld>
            <a:endParaRPr lang="en-US"/>
          </a:p>
        </p:txBody>
      </p:sp>
      <p:sp>
        <p:nvSpPr>
          <p:cNvPr id="3" name="Footer Placeholder 2"/>
          <p:cNvSpPr>
            <a:spLocks noGrp="1"/>
          </p:cNvSpPr>
          <p:nvPr>
            <p:ph type="ftr" sz="quarter" idx="11"/>
          </p:nvPr>
        </p:nvSpPr>
        <p:spPr/>
        <p:txBody>
          <a:bodyPr/>
          <a:lstStyle/>
          <a:p>
            <a:r>
              <a:rPr lang="en-US"/>
              <a:t>B. Lewis</a:t>
            </a:r>
          </a:p>
        </p:txBody>
      </p:sp>
      <p:sp>
        <p:nvSpPr>
          <p:cNvPr id="4" name="Slide Number Placeholder 3"/>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96247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9FB75-00D8-4D2D-96CA-D8EC12C7CE00}" type="datetime1">
              <a:rPr lang="en-US" smtClean="0"/>
              <a:t>1/12/2021</a:t>
            </a:fld>
            <a:endParaRPr lang="en-US"/>
          </a:p>
        </p:txBody>
      </p:sp>
      <p:sp>
        <p:nvSpPr>
          <p:cNvPr id="6" name="Footer Placeholder 5"/>
          <p:cNvSpPr>
            <a:spLocks noGrp="1"/>
          </p:cNvSpPr>
          <p:nvPr>
            <p:ph type="ftr" sz="quarter" idx="11"/>
          </p:nvPr>
        </p:nvSpPr>
        <p:spPr/>
        <p:txBody>
          <a:bodyPr/>
          <a:lstStyle/>
          <a:p>
            <a:r>
              <a:rPr lang="en-US"/>
              <a:t>B. Lewis</a:t>
            </a:r>
          </a:p>
        </p:txBody>
      </p:sp>
      <p:sp>
        <p:nvSpPr>
          <p:cNvPr id="7" name="Slide Number Placeholder 6"/>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207921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75075-D465-4904-80B1-727A7E103D48}" type="datetime1">
              <a:rPr lang="en-US" smtClean="0"/>
              <a:t>1/12/2021</a:t>
            </a:fld>
            <a:endParaRPr lang="en-US"/>
          </a:p>
        </p:txBody>
      </p:sp>
      <p:sp>
        <p:nvSpPr>
          <p:cNvPr id="6" name="Footer Placeholder 5"/>
          <p:cNvSpPr>
            <a:spLocks noGrp="1"/>
          </p:cNvSpPr>
          <p:nvPr>
            <p:ph type="ftr" sz="quarter" idx="11"/>
          </p:nvPr>
        </p:nvSpPr>
        <p:spPr/>
        <p:txBody>
          <a:bodyPr/>
          <a:lstStyle/>
          <a:p>
            <a:r>
              <a:rPr lang="en-US"/>
              <a:t>B. Lewis</a:t>
            </a:r>
          </a:p>
        </p:txBody>
      </p:sp>
      <p:sp>
        <p:nvSpPr>
          <p:cNvPr id="7" name="Slide Number Placeholder 6"/>
          <p:cNvSpPr>
            <a:spLocks noGrp="1"/>
          </p:cNvSpPr>
          <p:nvPr>
            <p:ph type="sldNum" sz="quarter" idx="12"/>
          </p:nvPr>
        </p:nvSpPr>
        <p:spPr/>
        <p:txBody>
          <a:bodyPr/>
          <a:lstStyle/>
          <a:p>
            <a:fld id="{692584FB-82F3-4746-96E7-5BA049B28189}" type="slidenum">
              <a:rPr lang="en-US" smtClean="0"/>
              <a:t>‹#›</a:t>
            </a:fld>
            <a:endParaRPr lang="en-US"/>
          </a:p>
        </p:txBody>
      </p:sp>
    </p:spTree>
    <p:extLst>
      <p:ext uri="{BB962C8B-B14F-4D97-AF65-F5344CB8AC3E}">
        <p14:creationId xmlns:p14="http://schemas.microsoft.com/office/powerpoint/2010/main" val="24812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B947C-68BB-455F-AE65-88DA077CDCAB}"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Lewis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584FB-82F3-4746-96E7-5BA049B28189}" type="slidenum">
              <a:rPr lang="en-US" smtClean="0"/>
              <a:t>‹#›</a:t>
            </a:fld>
            <a:endParaRPr lang="en-US"/>
          </a:p>
        </p:txBody>
      </p:sp>
    </p:spTree>
    <p:extLst>
      <p:ext uri="{BB962C8B-B14F-4D97-AF65-F5344CB8AC3E}">
        <p14:creationId xmlns:p14="http://schemas.microsoft.com/office/powerpoint/2010/main" val="233906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walewis@ufl.ed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7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068F5D1-027E-4364-965B-73EC3E563E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52" t="9091" r="31211"/>
          <a:stretch/>
        </p:blipFill>
        <p:spPr bwMode="auto">
          <a:xfrm>
            <a:off x="0" y="10"/>
            <a:ext cx="9144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7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56968F5-DA0F-4812-A516-F429007F4695}"/>
              </a:ext>
            </a:extLst>
          </p:cNvPr>
          <p:cNvPicPr>
            <a:picLocks noChangeAspect="1"/>
          </p:cNvPicPr>
          <p:nvPr/>
        </p:nvPicPr>
        <p:blipFill>
          <a:blip r:embed="rId3"/>
          <a:stretch>
            <a:fillRect/>
          </a:stretch>
        </p:blipFill>
        <p:spPr>
          <a:xfrm>
            <a:off x="18474" y="6308148"/>
            <a:ext cx="3486726" cy="525826"/>
          </a:xfrm>
          <a:prstGeom prst="rect">
            <a:avLst/>
          </a:prstGeom>
        </p:spPr>
      </p:pic>
      <p:sp>
        <p:nvSpPr>
          <p:cNvPr id="7" name="Title 6">
            <a:extLst>
              <a:ext uri="{FF2B5EF4-FFF2-40B4-BE49-F238E27FC236}">
                <a16:creationId xmlns:a16="http://schemas.microsoft.com/office/drawing/2014/main" id="{2B612E43-2304-41BC-A8CB-3644C0CB931F}"/>
              </a:ext>
            </a:extLst>
          </p:cNvPr>
          <p:cNvSpPr>
            <a:spLocks noGrp="1"/>
          </p:cNvSpPr>
          <p:nvPr>
            <p:ph type="ctrTitle"/>
          </p:nvPr>
        </p:nvSpPr>
        <p:spPr>
          <a:xfrm>
            <a:off x="178308" y="3818826"/>
            <a:ext cx="5715000" cy="1972599"/>
          </a:xfrm>
        </p:spPr>
        <p:txBody>
          <a:bodyPr>
            <a:normAutofit fontScale="90000"/>
          </a:bodyPr>
          <a:lstStyle/>
          <a:p>
            <a:pPr algn="l"/>
            <a:r>
              <a:rPr lang="en-US" sz="4800" dirty="0"/>
              <a:t>Photomask Creation</a:t>
            </a:r>
            <a:br>
              <a:rPr lang="en-US" sz="4800" dirty="0"/>
            </a:br>
            <a:br>
              <a:rPr lang="en-US" sz="4800" dirty="0"/>
            </a:br>
            <a:endParaRPr lang="en-US" sz="4800" dirty="0"/>
          </a:p>
        </p:txBody>
      </p:sp>
    </p:spTree>
    <p:extLst>
      <p:ext uri="{BB962C8B-B14F-4D97-AF65-F5344CB8AC3E}">
        <p14:creationId xmlns:p14="http://schemas.microsoft.com/office/powerpoint/2010/main" val="8925421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88B0AB-0A77-484E-9515-1C64E20AFCD3}"/>
              </a:ext>
            </a:extLst>
          </p:cNvPr>
          <p:cNvSpPr txBox="1"/>
          <p:nvPr/>
        </p:nvSpPr>
        <p:spPr>
          <a:xfrm>
            <a:off x="495300" y="152400"/>
            <a:ext cx="7620000" cy="461665"/>
          </a:xfrm>
          <a:prstGeom prst="rect">
            <a:avLst/>
          </a:prstGeom>
          <a:noFill/>
        </p:spPr>
        <p:txBody>
          <a:bodyPr wrap="square" rtlCol="0">
            <a:spAutoFit/>
          </a:bodyPr>
          <a:lstStyle/>
          <a:p>
            <a:r>
              <a:rPr lang="en-US" sz="2400" dirty="0">
                <a:solidFill>
                  <a:schemeClr val="accent6">
                    <a:lumMod val="75000"/>
                  </a:schemeClr>
                </a:solidFill>
              </a:rPr>
              <a:t>Consider specs for Heidelberg exposed photomasks</a:t>
            </a:r>
          </a:p>
        </p:txBody>
      </p:sp>
      <p:sp>
        <p:nvSpPr>
          <p:cNvPr id="6" name="TextBox 5">
            <a:extLst>
              <a:ext uri="{FF2B5EF4-FFF2-40B4-BE49-F238E27FC236}">
                <a16:creationId xmlns:a16="http://schemas.microsoft.com/office/drawing/2014/main" id="{1386B36E-8990-497C-9821-115F4B57E9B6}"/>
              </a:ext>
            </a:extLst>
          </p:cNvPr>
          <p:cNvSpPr txBox="1"/>
          <p:nvPr/>
        </p:nvSpPr>
        <p:spPr>
          <a:xfrm>
            <a:off x="279408" y="831799"/>
            <a:ext cx="4292592" cy="5002844"/>
          </a:xfrm>
          <a:prstGeom prst="rect">
            <a:avLst/>
          </a:prstGeom>
          <a:noFill/>
        </p:spPr>
        <p:txBody>
          <a:bodyPr wrap="square">
            <a:spAutoFit/>
          </a:bodyPr>
          <a:lstStyle/>
          <a:p>
            <a:pPr marL="1828800" marR="0" indent="-1773238">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20mm Mode (refers to the focal distance from lens)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Minimum feature size = </a:t>
            </a: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5.0 microns </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edge roughness = 180nm-3σ,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CD uniformity = 440nm-3σ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Pixel Size = 1000nm</a:t>
            </a:r>
          </a:p>
          <a:p>
            <a:pPr marL="1828800" marR="0" indent="-1773238">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Typical Time = </a:t>
            </a:r>
            <a:r>
              <a:rPr lang="en-US" sz="1200" b="1" dirty="0">
                <a:latin typeface="Arial" panose="020B0604020202020204" pitchFamily="34" charset="0"/>
                <a:ea typeface="Calibri" panose="020F0502020204030204" pitchFamily="34" charset="0"/>
                <a:cs typeface="Times New Roman" panose="02020603050405020304" pitchFamily="18" charset="0"/>
              </a:rPr>
              <a:t>1 hour </a:t>
            </a:r>
            <a:r>
              <a:rPr lang="en-US" sz="1200" dirty="0">
                <a:latin typeface="Arial" panose="020B0604020202020204" pitchFamily="34" charset="0"/>
                <a:ea typeface="Calibri" panose="020F0502020204030204" pitchFamily="34" charset="0"/>
                <a:cs typeface="Times New Roman" panose="02020603050405020304" pitchFamily="18" charset="0"/>
              </a:rPr>
              <a:t>, 80mm</a:t>
            </a:r>
            <a:r>
              <a:rPr lang="en-US" sz="1200" dirty="0">
                <a:latin typeface="Times New Roman" panose="02020603050405020304" pitchFamily="18" charset="0"/>
                <a:ea typeface="Calibri" panose="020F0502020204030204" pitchFamily="34" charset="0"/>
                <a:cs typeface="Times New Roman" panose="02020603050405020304" pitchFamily="18" charset="0"/>
              </a:rPr>
              <a:t>² area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4mm Standard Mode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Minimum feature size = </a:t>
            </a: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1.0 microns </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edge roughness = 70nm-3σ,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CD uniformity = 100nm-3σ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Pixel Size = 400nm </a:t>
            </a:r>
          </a:p>
          <a:p>
            <a:pPr marL="1828800" indent="-1773238">
              <a:lnSpc>
                <a:spcPct val="115000"/>
              </a:lnSpc>
            </a:pPr>
            <a:r>
              <a:rPr lang="en-US" sz="1200" dirty="0">
                <a:latin typeface="Arial" panose="020B0604020202020204" pitchFamily="34" charset="0"/>
                <a:ea typeface="Calibri" panose="020F0502020204030204" pitchFamily="34" charset="0"/>
                <a:cs typeface="Times New Roman" panose="02020603050405020304" pitchFamily="18" charset="0"/>
              </a:rPr>
              <a:t>Typical Time = </a:t>
            </a:r>
            <a:r>
              <a:rPr lang="en-US" sz="1200" b="1" dirty="0">
                <a:latin typeface="Arial" panose="020B0604020202020204" pitchFamily="34" charset="0"/>
                <a:ea typeface="Calibri" panose="020F0502020204030204" pitchFamily="34" charset="0"/>
                <a:cs typeface="Times New Roman" panose="02020603050405020304" pitchFamily="18" charset="0"/>
              </a:rPr>
              <a:t>8 hours</a:t>
            </a:r>
            <a:r>
              <a:rPr lang="en-US" sz="1200" dirty="0">
                <a:latin typeface="Arial" panose="020B0604020202020204" pitchFamily="34" charset="0"/>
                <a:ea typeface="Calibri" panose="020F0502020204030204" pitchFamily="34" charset="0"/>
                <a:cs typeface="Times New Roman" panose="02020603050405020304" pitchFamily="18" charset="0"/>
              </a:rPr>
              <a:t>, 80mm</a:t>
            </a:r>
            <a:r>
              <a:rPr lang="en-US" sz="1200" dirty="0">
                <a:latin typeface="Times New Roman" panose="02020603050405020304" pitchFamily="18" charset="0"/>
                <a:ea typeface="Calibri" panose="020F0502020204030204" pitchFamily="34" charset="0"/>
                <a:cs typeface="Times New Roman" panose="02020603050405020304" pitchFamily="18" charset="0"/>
              </a:rPr>
              <a:t>² area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4mm HQ Mode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Minimum feature size = </a:t>
            </a: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1.0 microns </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edge roughness = 30nm-3σ,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CD uniformity = 50nm-3σ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Pixel Size = 200nm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indent="-1773238">
              <a:lnSpc>
                <a:spcPct val="115000"/>
              </a:lnSpc>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1828800" indent="-1773238">
              <a:lnSpc>
                <a:spcPct val="115000"/>
              </a:lnSpc>
            </a:pPr>
            <a:r>
              <a:rPr lang="en-US" sz="1200" dirty="0">
                <a:latin typeface="Arial" panose="020B0604020202020204" pitchFamily="34" charset="0"/>
                <a:ea typeface="Calibri" panose="020F0502020204030204" pitchFamily="34" charset="0"/>
                <a:cs typeface="Times New Roman" panose="02020603050405020304" pitchFamily="18" charset="0"/>
              </a:rPr>
              <a:t>Typical Time = </a:t>
            </a:r>
            <a:r>
              <a:rPr lang="en-US" sz="1200" b="1" dirty="0">
                <a:latin typeface="Arial" panose="020B0604020202020204" pitchFamily="34" charset="0"/>
                <a:ea typeface="Calibri" panose="020F0502020204030204" pitchFamily="34" charset="0"/>
                <a:cs typeface="Times New Roman" panose="02020603050405020304" pitchFamily="18" charset="0"/>
              </a:rPr>
              <a:t>16 hours</a:t>
            </a:r>
            <a:r>
              <a:rPr lang="en-US" sz="1200" dirty="0">
                <a:latin typeface="Arial" panose="020B0604020202020204" pitchFamily="34" charset="0"/>
                <a:ea typeface="Calibri" panose="020F0502020204030204" pitchFamily="34" charset="0"/>
                <a:cs typeface="Times New Roman" panose="02020603050405020304" pitchFamily="18" charset="0"/>
              </a:rPr>
              <a:t>, 80mm</a:t>
            </a:r>
            <a:r>
              <a:rPr lang="en-US" sz="1200" dirty="0">
                <a:latin typeface="Times New Roman" panose="02020603050405020304" pitchFamily="18" charset="0"/>
                <a:ea typeface="Calibri" panose="020F0502020204030204" pitchFamily="34" charset="0"/>
                <a:cs typeface="Times New Roman" panose="02020603050405020304" pitchFamily="18" charset="0"/>
              </a:rPr>
              <a:t>² area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773238">
              <a:lnSpc>
                <a:spcPct val="115000"/>
              </a:lnSpc>
              <a:spcBef>
                <a:spcPts val="0"/>
              </a:spcBef>
              <a:spcAft>
                <a:spcPts val="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8E45745-BC71-423A-A81F-D128618470F0}"/>
              </a:ext>
            </a:extLst>
          </p:cNvPr>
          <p:cNvCxnSpPr/>
          <p:nvPr/>
        </p:nvCxnSpPr>
        <p:spPr>
          <a:xfrm>
            <a:off x="495300" y="662198"/>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background pattern&#10;&#10;Description automatically generated">
            <a:extLst>
              <a:ext uri="{FF2B5EF4-FFF2-40B4-BE49-F238E27FC236}">
                <a16:creationId xmlns:a16="http://schemas.microsoft.com/office/drawing/2014/main" id="{70627154-6E24-45C5-9839-72B21BA8BE18}"/>
              </a:ext>
            </a:extLst>
          </p:cNvPr>
          <p:cNvPicPr>
            <a:picLocks noChangeAspect="1"/>
          </p:cNvPicPr>
          <p:nvPr/>
        </p:nvPicPr>
        <p:blipFill rotWithShape="1">
          <a:blip r:embed="rId2">
            <a:extLst>
              <a:ext uri="{28A0092B-C50C-407E-A947-70E740481C1C}">
                <a14:useLocalDpi xmlns:a14="http://schemas.microsoft.com/office/drawing/2010/main" val="0"/>
              </a:ext>
            </a:extLst>
          </a:blip>
          <a:srcRect l="24999" t="17736" r="48817" b="64417"/>
          <a:stretch/>
        </p:blipFill>
        <p:spPr>
          <a:xfrm>
            <a:off x="5029200" y="922439"/>
            <a:ext cx="3279493" cy="1676400"/>
          </a:xfrm>
          <a:prstGeom prst="rect">
            <a:avLst/>
          </a:prstGeom>
        </p:spPr>
      </p:pic>
      <p:pic>
        <p:nvPicPr>
          <p:cNvPr id="12" name="Picture 11">
            <a:extLst>
              <a:ext uri="{FF2B5EF4-FFF2-40B4-BE49-F238E27FC236}">
                <a16:creationId xmlns:a16="http://schemas.microsoft.com/office/drawing/2014/main" id="{155287D5-830C-4359-8DE6-B05D1DA22121}"/>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814330A7-8704-433E-A017-EAAF4FDF2CFF}"/>
              </a:ext>
            </a:extLst>
          </p:cNvPr>
          <p:cNvSpPr>
            <a:spLocks noGrp="1"/>
          </p:cNvSpPr>
          <p:nvPr>
            <p:ph type="ftr" sz="quarter" idx="11"/>
          </p:nvPr>
        </p:nvSpPr>
        <p:spPr/>
        <p:txBody>
          <a:bodyPr/>
          <a:lstStyle/>
          <a:p>
            <a:r>
              <a:rPr lang="en-US"/>
              <a:t>B. Lewis</a:t>
            </a:r>
          </a:p>
        </p:txBody>
      </p:sp>
      <p:sp>
        <p:nvSpPr>
          <p:cNvPr id="7" name="Slide Number Placeholder 6">
            <a:extLst>
              <a:ext uri="{FF2B5EF4-FFF2-40B4-BE49-F238E27FC236}">
                <a16:creationId xmlns:a16="http://schemas.microsoft.com/office/drawing/2014/main" id="{62C712A6-C2E0-427D-9D27-EAB315231FF0}"/>
              </a:ext>
            </a:extLst>
          </p:cNvPr>
          <p:cNvSpPr>
            <a:spLocks noGrp="1"/>
          </p:cNvSpPr>
          <p:nvPr>
            <p:ph type="sldNum" sz="quarter" idx="12"/>
          </p:nvPr>
        </p:nvSpPr>
        <p:spPr/>
        <p:txBody>
          <a:bodyPr/>
          <a:lstStyle/>
          <a:p>
            <a:fld id="{692584FB-82F3-4746-96E7-5BA049B28189}" type="slidenum">
              <a:rPr lang="en-US" smtClean="0"/>
              <a:t>10</a:t>
            </a:fld>
            <a:endParaRPr lang="en-US"/>
          </a:p>
        </p:txBody>
      </p:sp>
    </p:spTree>
    <p:extLst>
      <p:ext uri="{BB962C8B-B14F-4D97-AF65-F5344CB8AC3E}">
        <p14:creationId xmlns:p14="http://schemas.microsoft.com/office/powerpoint/2010/main" val="387038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30C38A9-D11A-4C8C-95B3-EB8E933C1122}"/>
              </a:ext>
            </a:extLst>
          </p:cNvPr>
          <p:cNvSpPr txBox="1">
            <a:spLocks/>
          </p:cNvSpPr>
          <p:nvPr/>
        </p:nvSpPr>
        <p:spPr>
          <a:xfrm>
            <a:off x="1295400" y="1219200"/>
            <a:ext cx="4679005" cy="286703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6600" kern="1200" dirty="0">
                <a:solidFill>
                  <a:schemeClr val="tx2"/>
                </a:solidFill>
                <a:latin typeface="+mj-lt"/>
                <a:ea typeface="+mj-ea"/>
                <a:cs typeface="+mj-cs"/>
              </a:rPr>
              <a:t>CAD Software for Pattern Creation</a:t>
            </a:r>
          </a:p>
        </p:txBody>
      </p:sp>
      <p:grpSp>
        <p:nvGrpSpPr>
          <p:cNvPr id="26"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a:extLst>
              <a:ext uri="{FF2B5EF4-FFF2-40B4-BE49-F238E27FC236}">
                <a16:creationId xmlns:a16="http://schemas.microsoft.com/office/drawing/2014/main" id="{5C3D03A1-CB6D-4EAF-ABB0-B26DEA146882}"/>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B. Lewis</a:t>
            </a:r>
          </a:p>
        </p:txBody>
      </p:sp>
      <p:pic>
        <p:nvPicPr>
          <p:cNvPr id="12" name="Picture 11">
            <a:extLst>
              <a:ext uri="{FF2B5EF4-FFF2-40B4-BE49-F238E27FC236}">
                <a16:creationId xmlns:a16="http://schemas.microsoft.com/office/drawing/2014/main" id="{42FDA89C-2514-4D9D-B3C4-C11B216C51EA}"/>
              </a:ext>
            </a:extLst>
          </p:cNvPr>
          <p:cNvPicPr>
            <a:picLocks noChangeAspect="1"/>
          </p:cNvPicPr>
          <p:nvPr/>
        </p:nvPicPr>
        <p:blipFill>
          <a:blip r:embed="rId2"/>
          <a:stretch>
            <a:fillRect/>
          </a:stretch>
        </p:blipFill>
        <p:spPr>
          <a:xfrm>
            <a:off x="18474" y="6308148"/>
            <a:ext cx="3486726" cy="525826"/>
          </a:xfrm>
          <a:prstGeom prst="rect">
            <a:avLst/>
          </a:prstGeom>
        </p:spPr>
      </p:pic>
      <p:sp>
        <p:nvSpPr>
          <p:cNvPr id="5" name="Slide Number Placeholder 4">
            <a:extLst>
              <a:ext uri="{FF2B5EF4-FFF2-40B4-BE49-F238E27FC236}">
                <a16:creationId xmlns:a16="http://schemas.microsoft.com/office/drawing/2014/main" id="{FD3915E0-B3B2-4180-AECC-96196A96C261}"/>
              </a:ext>
            </a:extLst>
          </p:cNvPr>
          <p:cNvSpPr>
            <a:spLocks noGrp="1"/>
          </p:cNvSpPr>
          <p:nvPr>
            <p:ph type="sldNum" sz="quarter" idx="12"/>
          </p:nvPr>
        </p:nvSpPr>
        <p:spPr/>
        <p:txBody>
          <a:bodyPr/>
          <a:lstStyle/>
          <a:p>
            <a:fld id="{692584FB-82F3-4746-96E7-5BA049B28189}" type="slidenum">
              <a:rPr lang="en-US" smtClean="0"/>
              <a:t>11</a:t>
            </a:fld>
            <a:endParaRPr lang="en-US"/>
          </a:p>
        </p:txBody>
      </p:sp>
    </p:spTree>
    <p:extLst>
      <p:ext uri="{BB962C8B-B14F-4D97-AF65-F5344CB8AC3E}">
        <p14:creationId xmlns:p14="http://schemas.microsoft.com/office/powerpoint/2010/main" val="49687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E93CB-A94F-47F3-B4CC-879099537291}"/>
              </a:ext>
            </a:extLst>
          </p:cNvPr>
          <p:cNvSpPr txBox="1"/>
          <p:nvPr/>
        </p:nvSpPr>
        <p:spPr>
          <a:xfrm>
            <a:off x="495300" y="152400"/>
            <a:ext cx="7620000" cy="646331"/>
          </a:xfrm>
          <a:prstGeom prst="rect">
            <a:avLst/>
          </a:prstGeom>
          <a:noFill/>
        </p:spPr>
        <p:txBody>
          <a:bodyPr wrap="square" rtlCol="0">
            <a:spAutoFit/>
          </a:bodyPr>
          <a:lstStyle/>
          <a:p>
            <a:r>
              <a:rPr lang="en-US" sz="3600" dirty="0">
                <a:solidFill>
                  <a:srgbClr val="0070C0"/>
                </a:solidFill>
              </a:rPr>
              <a:t>CAD file formats</a:t>
            </a:r>
          </a:p>
        </p:txBody>
      </p:sp>
      <p:sp>
        <p:nvSpPr>
          <p:cNvPr id="6" name="TextBox 5">
            <a:extLst>
              <a:ext uri="{FF2B5EF4-FFF2-40B4-BE49-F238E27FC236}">
                <a16:creationId xmlns:a16="http://schemas.microsoft.com/office/drawing/2014/main" id="{F5D6BC5F-612F-4E31-8E93-5C839617C20C}"/>
              </a:ext>
            </a:extLst>
          </p:cNvPr>
          <p:cNvSpPr txBox="1"/>
          <p:nvPr/>
        </p:nvSpPr>
        <p:spPr>
          <a:xfrm>
            <a:off x="677274" y="779893"/>
            <a:ext cx="7933325" cy="2462213"/>
          </a:xfrm>
          <a:prstGeom prst="rect">
            <a:avLst/>
          </a:prstGeom>
          <a:noFill/>
        </p:spPr>
        <p:txBody>
          <a:bodyPr wrap="square">
            <a:spAutoFit/>
          </a:bodyPr>
          <a:lstStyle/>
          <a:p>
            <a:pPr marL="285750" indent="-285750">
              <a:buFont typeface="Arial" panose="020B0604020202020204" pitchFamily="34" charset="0"/>
              <a:buChar char="•"/>
            </a:pPr>
            <a:r>
              <a:rPr lang="en-US" sz="3200" dirty="0"/>
              <a:t>GDSII</a:t>
            </a:r>
            <a:r>
              <a:rPr lang="en-US" sz="1800" dirty="0"/>
              <a:t> strongly encouraged  - The </a:t>
            </a:r>
            <a:r>
              <a:rPr lang="en-US" dirty="0"/>
              <a:t>RSC</a:t>
            </a:r>
            <a:r>
              <a:rPr lang="en-US" sz="1800" dirty="0"/>
              <a:t> provides use of “Layout Editor” software.  Shareware version also available</a:t>
            </a:r>
          </a:p>
          <a:p>
            <a:pPr marL="742950" lvl="1" indent="-285750">
              <a:buFont typeface="Arial" panose="020B0604020202020204" pitchFamily="34" charset="0"/>
              <a:buChar char="•"/>
            </a:pPr>
            <a:r>
              <a:rPr lang="en-US" dirty="0" err="1"/>
              <a:t>Klayout</a:t>
            </a:r>
            <a:r>
              <a:rPr lang="en-US" dirty="0"/>
              <a:t> is another option – open source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3200" dirty="0" err="1"/>
              <a:t>Autocad</a:t>
            </a:r>
            <a:r>
              <a:rPr lang="en-US" sz="3200" dirty="0"/>
              <a:t> </a:t>
            </a:r>
          </a:p>
          <a:p>
            <a:pPr marL="742950" lvl="1" indent="-285750">
              <a:buFont typeface="Arial" panose="020B0604020202020204" pitchFamily="34" charset="0"/>
              <a:buChar char="•"/>
            </a:pPr>
            <a:r>
              <a:rPr lang="en-US" dirty="0"/>
              <a:t>may also be used but not recommended.  If you insist…..rules must be followed.  </a:t>
            </a:r>
          </a:p>
        </p:txBody>
      </p:sp>
      <p:sp>
        <p:nvSpPr>
          <p:cNvPr id="13" name="TextBox 12">
            <a:extLst>
              <a:ext uri="{FF2B5EF4-FFF2-40B4-BE49-F238E27FC236}">
                <a16:creationId xmlns:a16="http://schemas.microsoft.com/office/drawing/2014/main" id="{AC0EBA8B-B119-4EF1-820B-C8A0965919D9}"/>
              </a:ext>
            </a:extLst>
          </p:cNvPr>
          <p:cNvSpPr txBox="1"/>
          <p:nvPr/>
        </p:nvSpPr>
        <p:spPr>
          <a:xfrm>
            <a:off x="169450" y="2860863"/>
            <a:ext cx="7450550" cy="4032579"/>
          </a:xfrm>
          <a:prstGeom prst="rect">
            <a:avLst/>
          </a:prstGeom>
          <a:noFill/>
        </p:spPr>
        <p:txBody>
          <a:bodyPr wrap="square">
            <a:spAutoFit/>
          </a:bodyPr>
          <a:lstStyle/>
          <a:p>
            <a:pPr marR="0" lvl="2">
              <a:lnSpc>
                <a:spcPct val="107000"/>
              </a:lnSpc>
              <a:spcBef>
                <a:spcPts val="0"/>
              </a:spcBef>
              <a:spcAft>
                <a:spcPts val="0"/>
              </a:spcAft>
              <a:tabLst>
                <a:tab pos="1371600" algn="l"/>
              </a:tabLst>
            </a:pPr>
            <a:endParaRPr lang="en-US" sz="1600" kern="1200" dirty="0">
              <a:solidFill>
                <a:srgbClr val="000000"/>
              </a:solidFill>
              <a:effectLst/>
              <a:latin typeface="Arial" panose="020B0604020202020204" pitchFamily="34" charset="0"/>
              <a:ea typeface="Helvetica-Bold"/>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600" kern="1200" dirty="0">
                <a:solidFill>
                  <a:srgbClr val="000000"/>
                </a:solidFill>
                <a:effectLst/>
                <a:latin typeface="Arial" panose="020B0604020202020204" pitchFamily="34" charset="0"/>
                <a:ea typeface="Helvetica-Bold"/>
                <a:cs typeface="Times New Roman" panose="02020603050405020304" pitchFamily="18" charset="0"/>
              </a:rPr>
              <a:t>Save all files as “AutoCAD revision R12/LT2 DXF format. </a:t>
            </a:r>
            <a:endParaRPr lang="en-US" sz="1600" dirty="0">
              <a:latin typeface="Calibri" panose="020F0502020204030204" pitchFamily="34" charset="0"/>
              <a:ea typeface="Helvetica-Bold"/>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600" dirty="0">
                <a:solidFill>
                  <a:srgbClr val="000000"/>
                </a:solidFill>
                <a:latin typeface="Arial" panose="020B0604020202020204" pitchFamily="34" charset="0"/>
                <a:ea typeface="Helvetica-Bold"/>
                <a:cs typeface="Times New Roman" panose="02020603050405020304" pitchFamily="18" charset="0"/>
              </a:rPr>
              <a:t>.</a:t>
            </a:r>
            <a:r>
              <a:rPr lang="en-US" sz="1600" kern="1200" dirty="0">
                <a:solidFill>
                  <a:srgbClr val="000000"/>
                </a:solidFill>
                <a:effectLst/>
                <a:latin typeface="Arial" panose="020B0604020202020204" pitchFamily="34" charset="0"/>
                <a:ea typeface="Helvetica-Bold"/>
                <a:cs typeface="Times New Roman" panose="02020603050405020304" pitchFamily="18" charset="0"/>
              </a:rPr>
              <a:t>dwg files are NOT supported. </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600" kern="1200" dirty="0">
                <a:solidFill>
                  <a:srgbClr val="000000"/>
                </a:solidFill>
                <a:effectLst/>
                <a:latin typeface="Arial" panose="020B0604020202020204" pitchFamily="34" charset="0"/>
                <a:ea typeface="Helvetica-Bold"/>
                <a:cs typeface="Times New Roman" panose="02020603050405020304" pitchFamily="18" charset="0"/>
              </a:rPr>
              <a:t>Do not open a .</a:t>
            </a:r>
            <a:r>
              <a:rPr lang="en-US" sz="1600" kern="1200" dirty="0" err="1">
                <a:solidFill>
                  <a:srgbClr val="000000"/>
                </a:solidFill>
                <a:effectLst/>
                <a:latin typeface="Arial" panose="020B0604020202020204" pitchFamily="34" charset="0"/>
                <a:ea typeface="Helvetica-Bold"/>
                <a:cs typeface="Times New Roman" panose="02020603050405020304" pitchFamily="18" charset="0"/>
              </a:rPr>
              <a:t>dxf</a:t>
            </a:r>
            <a:r>
              <a:rPr lang="en-US" sz="1600" kern="1200" dirty="0">
                <a:solidFill>
                  <a:srgbClr val="000000"/>
                </a:solidFill>
                <a:effectLst/>
                <a:latin typeface="Arial" panose="020B0604020202020204" pitchFamily="34" charset="0"/>
                <a:ea typeface="Helvetica-Bold"/>
                <a:cs typeface="Times New Roman" panose="02020603050405020304" pitchFamily="18" charset="0"/>
              </a:rPr>
              <a:t> file in a GDSII software such as “Layout Editor” or </a:t>
            </a:r>
            <a:r>
              <a:rPr lang="en-US" sz="1600" kern="1200" dirty="0" err="1">
                <a:solidFill>
                  <a:srgbClr val="000000"/>
                </a:solidFill>
                <a:effectLst/>
                <a:latin typeface="Arial" panose="020B0604020202020204" pitchFamily="34" charset="0"/>
                <a:ea typeface="Helvetica-Bold"/>
                <a:cs typeface="Times New Roman" panose="02020603050405020304" pitchFamily="18" charset="0"/>
              </a:rPr>
              <a:t>Ledit</a:t>
            </a:r>
            <a:r>
              <a:rPr lang="en-US" sz="1600" kern="1200" dirty="0">
                <a:solidFill>
                  <a:srgbClr val="000000"/>
                </a:solidFill>
                <a:effectLst/>
                <a:latin typeface="Arial" panose="020B0604020202020204" pitchFamily="34" charset="0"/>
                <a:ea typeface="Helvetica-Bold"/>
                <a:cs typeface="Times New Roman" panose="02020603050405020304" pitchFamily="18" charset="0"/>
              </a:rPr>
              <a:t>” and save it as a GDSII file. </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1600" kern="1200" dirty="0">
                <a:solidFill>
                  <a:srgbClr val="000000"/>
                </a:solidFill>
                <a:effectLst/>
                <a:latin typeface="Arial" panose="020B0604020202020204" pitchFamily="34" charset="0"/>
                <a:ea typeface="Helvetica-Bold"/>
                <a:cs typeface="Times New Roman" panose="02020603050405020304" pitchFamily="18" charset="0"/>
              </a:rPr>
              <a:t>Set units to microns</a:t>
            </a:r>
          </a:p>
          <a:p>
            <a:pPr marL="1143000" lvl="2" indent="-228600">
              <a:lnSpc>
                <a:spcPct val="107000"/>
              </a:lnSpc>
              <a:buFont typeface="Arial" panose="020B0604020202020204" pitchFamily="34" charset="0"/>
              <a:buChar char="•"/>
              <a:tabLst>
                <a:tab pos="1371600" algn="l"/>
              </a:tabLst>
            </a:pPr>
            <a:r>
              <a:rPr lang="en-US" sz="1600" kern="1200" dirty="0">
                <a:solidFill>
                  <a:srgbClr val="000000"/>
                </a:solidFill>
                <a:effectLst/>
                <a:latin typeface="Arial" panose="020B0604020202020204" pitchFamily="34" charset="0"/>
                <a:ea typeface="Helvetica-Bold"/>
                <a:cs typeface="Times New Roman" panose="02020603050405020304" pitchFamily="18" charset="0"/>
              </a:rPr>
              <a:t>Use only the following entities: CIRCLE, POLYLINE / LWPOLYLINE and TEXT.  LWPOLYLINE is preferred since it’s 2D.</a:t>
            </a:r>
          </a:p>
          <a:p>
            <a:pPr marL="1143000" lvl="2" indent="-228600">
              <a:lnSpc>
                <a:spcPct val="107000"/>
              </a:lnSpc>
              <a:buFont typeface="Arial" panose="020B0604020202020204" pitchFamily="34" charset="0"/>
              <a:buChar char="•"/>
              <a:tabLst>
                <a:tab pos="1371600" algn="l"/>
              </a:tabLs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Send the file to Bill Lewis </a:t>
            </a: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to be converted to GSDII with </a:t>
            </a:r>
            <a:r>
              <a:rPr lang="en-U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Linkcad</a:t>
            </a: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7 software.</a:t>
            </a:r>
          </a:p>
          <a:p>
            <a:pPr marL="1143000" lvl="2" indent="-228600">
              <a:lnSpc>
                <a:spcPct val="107000"/>
              </a:lnSpc>
              <a:buFont typeface="Arial" panose="020B0604020202020204" pitchFamily="34" charset="0"/>
              <a:buChar char="•"/>
              <a:tabLst>
                <a:tab pos="1371600" algn="l"/>
              </a:tabLs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Read Section 5.2 of “</a:t>
            </a:r>
            <a:r>
              <a:rPr lang="en-US" sz="2400" b="1" dirty="0"/>
              <a:t>NRF Heidelberg DWL66fs SOP” </a:t>
            </a:r>
            <a:r>
              <a:rPr lang="en-US" sz="2400" b="1" dirty="0">
                <a:solidFill>
                  <a:srgbClr val="000000"/>
                </a:solidFill>
                <a:latin typeface="Arial" panose="020B0604020202020204" pitchFamily="34" charset="0"/>
                <a:cs typeface="Times New Roman" panose="02020603050405020304" pitchFamily="18" charset="0"/>
              </a:rPr>
              <a:t>for</a:t>
            </a: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entire list of rules……</a:t>
            </a:r>
          </a:p>
          <a:p>
            <a:pPr marL="1143000" lvl="2" indent="-228600">
              <a:lnSpc>
                <a:spcPct val="107000"/>
              </a:lnSpc>
              <a:buFont typeface="Arial" panose="020B0604020202020204" pitchFamily="34" charset="0"/>
              <a:buChar char="•"/>
              <a:tabLst>
                <a:tab pos="13716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3716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E79315F3-4558-42EE-84EC-7C6B2BED6C26}"/>
              </a:ext>
            </a:extLst>
          </p:cNvPr>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D487D43-1F0B-42AA-8820-786C19496F51}"/>
              </a:ext>
            </a:extLst>
          </p:cNvPr>
          <p:cNvPicPr>
            <a:picLocks noChangeAspect="1"/>
          </p:cNvPicPr>
          <p:nvPr/>
        </p:nvPicPr>
        <p:blipFill>
          <a:blip r:embed="rId2"/>
          <a:stretch>
            <a:fillRect/>
          </a:stretch>
        </p:blipFill>
        <p:spPr>
          <a:xfrm>
            <a:off x="18474" y="6308148"/>
            <a:ext cx="3486726" cy="525826"/>
          </a:xfrm>
          <a:prstGeom prst="rect">
            <a:avLst/>
          </a:prstGeom>
        </p:spPr>
      </p:pic>
      <p:sp>
        <p:nvSpPr>
          <p:cNvPr id="2" name="Footer Placeholder 1">
            <a:extLst>
              <a:ext uri="{FF2B5EF4-FFF2-40B4-BE49-F238E27FC236}">
                <a16:creationId xmlns:a16="http://schemas.microsoft.com/office/drawing/2014/main" id="{973075CD-20BE-44D7-A501-7356E0F5FB84}"/>
              </a:ext>
            </a:extLst>
          </p:cNvPr>
          <p:cNvSpPr>
            <a:spLocks noGrp="1"/>
          </p:cNvSpPr>
          <p:nvPr>
            <p:ph type="ftr" sz="quarter" idx="11"/>
          </p:nvPr>
        </p:nvSpPr>
        <p:spPr/>
        <p:txBody>
          <a:bodyPr/>
          <a:lstStyle/>
          <a:p>
            <a:r>
              <a:rPr lang="en-US"/>
              <a:t>B. Lewis</a:t>
            </a:r>
          </a:p>
        </p:txBody>
      </p:sp>
      <p:sp>
        <p:nvSpPr>
          <p:cNvPr id="7" name="Slide Number Placeholder 6">
            <a:extLst>
              <a:ext uri="{FF2B5EF4-FFF2-40B4-BE49-F238E27FC236}">
                <a16:creationId xmlns:a16="http://schemas.microsoft.com/office/drawing/2014/main" id="{FD1E4787-9E0F-442D-AA63-00CDBA3104C9}"/>
              </a:ext>
            </a:extLst>
          </p:cNvPr>
          <p:cNvSpPr>
            <a:spLocks noGrp="1"/>
          </p:cNvSpPr>
          <p:nvPr>
            <p:ph type="sldNum" sz="quarter" idx="12"/>
          </p:nvPr>
        </p:nvSpPr>
        <p:spPr/>
        <p:txBody>
          <a:bodyPr/>
          <a:lstStyle/>
          <a:p>
            <a:fld id="{692584FB-82F3-4746-96E7-5BA049B28189}" type="slidenum">
              <a:rPr lang="en-US" smtClean="0"/>
              <a:t>12</a:t>
            </a:fld>
            <a:endParaRPr lang="en-US"/>
          </a:p>
        </p:txBody>
      </p:sp>
    </p:spTree>
    <p:extLst>
      <p:ext uri="{BB962C8B-B14F-4D97-AF65-F5344CB8AC3E}">
        <p14:creationId xmlns:p14="http://schemas.microsoft.com/office/powerpoint/2010/main" val="74441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BDE93CB-A94F-47F3-B4CC-879099537291}"/>
              </a:ext>
            </a:extLst>
          </p:cNvPr>
          <p:cNvSpPr txBox="1"/>
          <p:nvPr/>
        </p:nvSpPr>
        <p:spPr>
          <a:xfrm>
            <a:off x="3490722" y="329184"/>
            <a:ext cx="5170932"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dirty="0">
                <a:solidFill>
                  <a:schemeClr val="tx1"/>
                </a:solidFill>
                <a:latin typeface="+mj-lt"/>
                <a:ea typeface="+mj-ea"/>
                <a:cs typeface="+mj-cs"/>
              </a:rPr>
              <a:t>What typically happens when </a:t>
            </a:r>
            <a:r>
              <a:rPr lang="en-US" sz="4000" kern="1200" dirty="0" err="1">
                <a:solidFill>
                  <a:schemeClr val="tx1"/>
                </a:solidFill>
                <a:latin typeface="+mj-lt"/>
                <a:ea typeface="+mj-ea"/>
                <a:cs typeface="+mj-cs"/>
              </a:rPr>
              <a:t>Autocad</a:t>
            </a:r>
            <a:r>
              <a:rPr lang="en-US" sz="4000" kern="1200" dirty="0">
                <a:solidFill>
                  <a:schemeClr val="tx1"/>
                </a:solidFill>
                <a:latin typeface="+mj-lt"/>
                <a:ea typeface="+mj-ea"/>
                <a:cs typeface="+mj-cs"/>
              </a:rPr>
              <a:t> or </a:t>
            </a:r>
            <a:r>
              <a:rPr lang="en-US" sz="4000" kern="1200" dirty="0" err="1">
                <a:solidFill>
                  <a:schemeClr val="tx1"/>
                </a:solidFill>
                <a:latin typeface="+mj-lt"/>
                <a:ea typeface="+mj-ea"/>
                <a:cs typeface="+mj-cs"/>
              </a:rPr>
              <a:t>Solidworks</a:t>
            </a:r>
            <a:r>
              <a:rPr lang="en-US" sz="4000" kern="1200" dirty="0">
                <a:solidFill>
                  <a:schemeClr val="tx1"/>
                </a:solidFill>
                <a:latin typeface="+mj-lt"/>
                <a:ea typeface="+mj-ea"/>
                <a:cs typeface="+mj-cs"/>
              </a:rPr>
              <a:t> is used?</a:t>
            </a:r>
          </a:p>
        </p:txBody>
      </p:sp>
      <p:pic>
        <p:nvPicPr>
          <p:cNvPr id="8" name="Picture 7">
            <a:extLst>
              <a:ext uri="{FF2B5EF4-FFF2-40B4-BE49-F238E27FC236}">
                <a16:creationId xmlns:a16="http://schemas.microsoft.com/office/drawing/2014/main" id="{AA85CC6F-2441-4532-9ECC-D4583D03873A}"/>
              </a:ext>
            </a:extLst>
          </p:cNvPr>
          <p:cNvPicPr>
            <a:picLocks noChangeAspect="1"/>
          </p:cNvPicPr>
          <p:nvPr/>
        </p:nvPicPr>
        <p:blipFill rotWithShape="1">
          <a:blip r:embed="rId2"/>
          <a:srcRect r="40194"/>
          <a:stretch/>
        </p:blipFill>
        <p:spPr>
          <a:xfrm>
            <a:off x="229870" y="1332123"/>
            <a:ext cx="3030982"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5"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463186"/>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D6BC5F-612F-4E31-8E93-5C839617C20C}"/>
              </a:ext>
            </a:extLst>
          </p:cNvPr>
          <p:cNvSpPr txBox="1"/>
          <p:nvPr/>
        </p:nvSpPr>
        <p:spPr>
          <a:xfrm>
            <a:off x="3490722" y="2706624"/>
            <a:ext cx="5170932" cy="348386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900" b="1" dirty="0"/>
              <a:t>90% of all .</a:t>
            </a:r>
            <a:r>
              <a:rPr lang="en-US" sz="1900" b="1" dirty="0" err="1"/>
              <a:t>dxf</a:t>
            </a:r>
            <a:r>
              <a:rPr lang="en-US" sz="1900" b="1" dirty="0"/>
              <a:t> files I receive have problems</a:t>
            </a:r>
          </a:p>
          <a:p>
            <a:pPr marL="1200150" lvl="2" indent="-228600">
              <a:lnSpc>
                <a:spcPct val="90000"/>
              </a:lnSpc>
              <a:spcAft>
                <a:spcPts val="600"/>
              </a:spcAft>
              <a:buFont typeface="Arial" panose="020B0604020202020204" pitchFamily="34" charset="0"/>
              <a:buChar char="•"/>
            </a:pPr>
            <a:r>
              <a:rPr lang="en-US" sz="1900" b="1" dirty="0"/>
              <a:t>line segments</a:t>
            </a:r>
          </a:p>
          <a:p>
            <a:pPr marL="1200150" lvl="2" indent="-228600">
              <a:lnSpc>
                <a:spcPct val="90000"/>
              </a:lnSpc>
              <a:spcAft>
                <a:spcPts val="600"/>
              </a:spcAft>
              <a:buFont typeface="Arial" panose="020B0604020202020204" pitchFamily="34" charset="0"/>
              <a:buChar char="•"/>
            </a:pPr>
            <a:r>
              <a:rPr lang="en-US" sz="1900" b="1" dirty="0"/>
              <a:t>Nested Polygons</a:t>
            </a:r>
          </a:p>
          <a:p>
            <a:pPr marL="1200150" lvl="2" indent="-228600">
              <a:lnSpc>
                <a:spcPct val="90000"/>
              </a:lnSpc>
              <a:spcAft>
                <a:spcPts val="600"/>
              </a:spcAft>
              <a:buFont typeface="Arial" panose="020B0604020202020204" pitchFamily="34" charset="0"/>
              <a:buChar char="•"/>
            </a:pPr>
            <a:r>
              <a:rPr lang="en-US" sz="1900" b="1" dirty="0"/>
              <a:t>Wrong scale….meters, millimeters, nanometers etc..</a:t>
            </a:r>
          </a:p>
          <a:p>
            <a:pPr marL="1200150" lvl="2" indent="-228600">
              <a:lnSpc>
                <a:spcPct val="90000"/>
              </a:lnSpc>
              <a:spcAft>
                <a:spcPts val="600"/>
              </a:spcAft>
              <a:buFont typeface="Arial" panose="020B0604020202020204" pitchFamily="34" charset="0"/>
              <a:buChar char="•"/>
            </a:pPr>
            <a:r>
              <a:rPr lang="en-US" sz="1900" b="1" dirty="0"/>
              <a:t>Large unusable file sizes</a:t>
            </a:r>
          </a:p>
          <a:p>
            <a:pPr marL="1200150" lvl="2" indent="-228600">
              <a:lnSpc>
                <a:spcPct val="90000"/>
              </a:lnSpc>
              <a:spcAft>
                <a:spcPts val="600"/>
              </a:spcAft>
              <a:buFont typeface="Arial" panose="020B0604020202020204" pitchFamily="34" charset="0"/>
              <a:buChar char="•"/>
            </a:pPr>
            <a:r>
              <a:rPr lang="en-US" sz="1900" b="1" dirty="0"/>
              <a:t>Intersecting polygons</a:t>
            </a:r>
          </a:p>
          <a:p>
            <a:pPr marL="1200150" lvl="2" indent="-228600">
              <a:lnSpc>
                <a:spcPct val="90000"/>
              </a:lnSpc>
              <a:spcAft>
                <a:spcPts val="600"/>
              </a:spcAft>
              <a:buFont typeface="Arial" panose="020B0604020202020204" pitchFamily="34" charset="0"/>
              <a:buChar char="•"/>
            </a:pPr>
            <a:r>
              <a:rPr lang="en-US" sz="1900" b="1" dirty="0"/>
              <a:t>Text labels instead of polygons</a:t>
            </a:r>
          </a:p>
          <a:p>
            <a:pPr marL="285750" lvl="2" indent="-228600">
              <a:lnSpc>
                <a:spcPct val="90000"/>
              </a:lnSpc>
              <a:spcAft>
                <a:spcPts val="600"/>
              </a:spcAft>
              <a:buFont typeface="Arial" panose="020B0604020202020204" pitchFamily="34" charset="0"/>
              <a:buChar char="•"/>
            </a:pPr>
            <a:r>
              <a:rPr lang="en-US" sz="1900" b="1" dirty="0"/>
              <a:t>Remedy for 50% of issues -  convert to </a:t>
            </a:r>
            <a:r>
              <a:rPr lang="en-US" sz="1900" b="1" dirty="0" err="1"/>
              <a:t>GDSii</a:t>
            </a:r>
            <a:r>
              <a:rPr lang="en-US" sz="1900" b="1" dirty="0"/>
              <a:t> using </a:t>
            </a:r>
            <a:r>
              <a:rPr lang="en-US" sz="1900" b="1" dirty="0" err="1"/>
              <a:t>Linkcad</a:t>
            </a:r>
            <a:r>
              <a:rPr lang="en-US" sz="1900" b="1" dirty="0"/>
              <a:t> 7 software</a:t>
            </a:r>
          </a:p>
          <a:p>
            <a:pPr marL="1200150" lvl="2" indent="-228600">
              <a:lnSpc>
                <a:spcPct val="90000"/>
              </a:lnSpc>
              <a:spcAft>
                <a:spcPts val="600"/>
              </a:spcAft>
              <a:buFont typeface="Arial" panose="020B0604020202020204" pitchFamily="34" charset="0"/>
              <a:buChar char="•"/>
            </a:pPr>
            <a:endParaRPr lang="en-US" sz="1900" b="1" dirty="0"/>
          </a:p>
          <a:p>
            <a:pPr marL="742950" lvl="1" indent="-228600">
              <a:lnSpc>
                <a:spcPct val="90000"/>
              </a:lnSpc>
              <a:spcAft>
                <a:spcPts val="600"/>
              </a:spcAft>
              <a:buFont typeface="Arial" panose="020B0604020202020204" pitchFamily="34" charset="0"/>
              <a:buChar char="•"/>
            </a:pPr>
            <a:endParaRPr lang="en-US" sz="1900" b="1" dirty="0"/>
          </a:p>
        </p:txBody>
      </p:sp>
      <p:sp>
        <p:nvSpPr>
          <p:cNvPr id="2" name="Footer Placeholder 1">
            <a:extLst>
              <a:ext uri="{FF2B5EF4-FFF2-40B4-BE49-F238E27FC236}">
                <a16:creationId xmlns:a16="http://schemas.microsoft.com/office/drawing/2014/main" id="{973075CD-20BE-44D7-A501-7356E0F5FB84}"/>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B. Lewis</a:t>
            </a:r>
          </a:p>
        </p:txBody>
      </p:sp>
      <p:pic>
        <p:nvPicPr>
          <p:cNvPr id="9" name="Picture 8">
            <a:extLst>
              <a:ext uri="{FF2B5EF4-FFF2-40B4-BE49-F238E27FC236}">
                <a16:creationId xmlns:a16="http://schemas.microsoft.com/office/drawing/2014/main" id="{0ADE5148-0108-4FC7-89EE-08D9DBD17590}"/>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Slide Number Placeholder 2">
            <a:extLst>
              <a:ext uri="{FF2B5EF4-FFF2-40B4-BE49-F238E27FC236}">
                <a16:creationId xmlns:a16="http://schemas.microsoft.com/office/drawing/2014/main" id="{F0F81E4C-C8D9-4094-BC5B-69DF06DBAD40}"/>
              </a:ext>
            </a:extLst>
          </p:cNvPr>
          <p:cNvSpPr>
            <a:spLocks noGrp="1"/>
          </p:cNvSpPr>
          <p:nvPr>
            <p:ph type="sldNum" sz="quarter" idx="12"/>
          </p:nvPr>
        </p:nvSpPr>
        <p:spPr/>
        <p:txBody>
          <a:bodyPr/>
          <a:lstStyle/>
          <a:p>
            <a:fld id="{692584FB-82F3-4746-96E7-5BA049B28189}" type="slidenum">
              <a:rPr lang="en-US" smtClean="0"/>
              <a:t>13</a:t>
            </a:fld>
            <a:endParaRPr lang="en-US"/>
          </a:p>
        </p:txBody>
      </p:sp>
    </p:spTree>
    <p:extLst>
      <p:ext uri="{BB962C8B-B14F-4D97-AF65-F5344CB8AC3E}">
        <p14:creationId xmlns:p14="http://schemas.microsoft.com/office/powerpoint/2010/main" val="12127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E103A855-7969-4F86-895D-E9CC0406DEBF}"/>
              </a:ext>
            </a:extLst>
          </p:cNvPr>
          <p:cNvSpPr/>
          <p:nvPr/>
        </p:nvSpPr>
        <p:spPr>
          <a:xfrm rot="5400000">
            <a:off x="471067" y="1490662"/>
            <a:ext cx="1060704" cy="914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B7A8E467-6384-4B3F-B941-57794255DF79}"/>
              </a:ext>
            </a:extLst>
          </p:cNvPr>
          <p:cNvSpPr/>
          <p:nvPr/>
        </p:nvSpPr>
        <p:spPr>
          <a:xfrm rot="16200000">
            <a:off x="1385467" y="1490662"/>
            <a:ext cx="1060704" cy="914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68C527-5231-4614-9556-1C82498B3E6F}"/>
              </a:ext>
            </a:extLst>
          </p:cNvPr>
          <p:cNvSpPr txBox="1"/>
          <p:nvPr/>
        </p:nvSpPr>
        <p:spPr>
          <a:xfrm>
            <a:off x="685800" y="381000"/>
            <a:ext cx="4452950" cy="523220"/>
          </a:xfrm>
          <a:prstGeom prst="rect">
            <a:avLst/>
          </a:prstGeom>
          <a:noFill/>
        </p:spPr>
        <p:txBody>
          <a:bodyPr wrap="none" rtlCol="0">
            <a:spAutoFit/>
          </a:bodyPr>
          <a:lstStyle/>
          <a:p>
            <a:r>
              <a:rPr lang="en-US" sz="2800" dirty="0">
                <a:solidFill>
                  <a:schemeClr val="accent6">
                    <a:lumMod val="75000"/>
                  </a:schemeClr>
                </a:solidFill>
              </a:rPr>
              <a:t>General Rules for ALL designs</a:t>
            </a:r>
          </a:p>
        </p:txBody>
      </p:sp>
      <p:sp>
        <p:nvSpPr>
          <p:cNvPr id="7" name="TextBox 6">
            <a:extLst>
              <a:ext uri="{FF2B5EF4-FFF2-40B4-BE49-F238E27FC236}">
                <a16:creationId xmlns:a16="http://schemas.microsoft.com/office/drawing/2014/main" id="{74306370-40FB-4A7E-9842-52F1409DBEC2}"/>
              </a:ext>
            </a:extLst>
          </p:cNvPr>
          <p:cNvSpPr txBox="1"/>
          <p:nvPr/>
        </p:nvSpPr>
        <p:spPr>
          <a:xfrm>
            <a:off x="1305097" y="837339"/>
            <a:ext cx="2790829" cy="369332"/>
          </a:xfrm>
          <a:prstGeom prst="rect">
            <a:avLst/>
          </a:prstGeom>
          <a:noFill/>
        </p:spPr>
        <p:txBody>
          <a:bodyPr wrap="none" rtlCol="0">
            <a:spAutoFit/>
          </a:bodyPr>
          <a:lstStyle/>
          <a:p>
            <a:pPr marL="285750" indent="-285750">
              <a:buFont typeface="Arial" panose="020B0604020202020204" pitchFamily="34" charset="0"/>
              <a:buChar char="•"/>
            </a:pPr>
            <a:r>
              <a:rPr lang="en-US" dirty="0"/>
              <a:t>No intersecting polygons</a:t>
            </a:r>
          </a:p>
        </p:txBody>
      </p:sp>
      <p:sp>
        <p:nvSpPr>
          <p:cNvPr id="8" name="TextBox 7">
            <a:extLst>
              <a:ext uri="{FF2B5EF4-FFF2-40B4-BE49-F238E27FC236}">
                <a16:creationId xmlns:a16="http://schemas.microsoft.com/office/drawing/2014/main" id="{E36A3830-9D2C-4A8B-BA81-A6BFCCB20747}"/>
              </a:ext>
            </a:extLst>
          </p:cNvPr>
          <p:cNvSpPr txBox="1"/>
          <p:nvPr/>
        </p:nvSpPr>
        <p:spPr>
          <a:xfrm>
            <a:off x="296693" y="1260268"/>
            <a:ext cx="201161" cy="276999"/>
          </a:xfrm>
          <a:prstGeom prst="rect">
            <a:avLst/>
          </a:prstGeom>
          <a:noFill/>
        </p:spPr>
        <p:txBody>
          <a:bodyPr wrap="square" rtlCol="0">
            <a:spAutoFit/>
          </a:bodyPr>
          <a:lstStyle/>
          <a:p>
            <a:r>
              <a:rPr lang="en-US" sz="1200" dirty="0"/>
              <a:t>1</a:t>
            </a:r>
          </a:p>
        </p:txBody>
      </p:sp>
      <p:sp>
        <p:nvSpPr>
          <p:cNvPr id="9" name="TextBox 8">
            <a:extLst>
              <a:ext uri="{FF2B5EF4-FFF2-40B4-BE49-F238E27FC236}">
                <a16:creationId xmlns:a16="http://schemas.microsoft.com/office/drawing/2014/main" id="{813CD403-C96B-477E-BE0A-DC9A452E8DD2}"/>
              </a:ext>
            </a:extLst>
          </p:cNvPr>
          <p:cNvSpPr txBox="1"/>
          <p:nvPr/>
        </p:nvSpPr>
        <p:spPr>
          <a:xfrm>
            <a:off x="2318803" y="2422416"/>
            <a:ext cx="201161" cy="276999"/>
          </a:xfrm>
          <a:prstGeom prst="rect">
            <a:avLst/>
          </a:prstGeom>
          <a:noFill/>
        </p:spPr>
        <p:txBody>
          <a:bodyPr wrap="square" rtlCol="0">
            <a:spAutoFit/>
          </a:bodyPr>
          <a:lstStyle/>
          <a:p>
            <a:r>
              <a:rPr lang="en-US" sz="1200" dirty="0"/>
              <a:t>2</a:t>
            </a:r>
          </a:p>
        </p:txBody>
      </p:sp>
      <p:sp>
        <p:nvSpPr>
          <p:cNvPr id="10" name="TextBox 9">
            <a:extLst>
              <a:ext uri="{FF2B5EF4-FFF2-40B4-BE49-F238E27FC236}">
                <a16:creationId xmlns:a16="http://schemas.microsoft.com/office/drawing/2014/main" id="{8FFC57C5-88DE-4D31-A6C7-A7985F1D85F3}"/>
              </a:ext>
            </a:extLst>
          </p:cNvPr>
          <p:cNvSpPr txBox="1"/>
          <p:nvPr/>
        </p:nvSpPr>
        <p:spPr>
          <a:xfrm>
            <a:off x="2344361" y="1254811"/>
            <a:ext cx="196363" cy="276999"/>
          </a:xfrm>
          <a:prstGeom prst="rect">
            <a:avLst/>
          </a:prstGeom>
          <a:noFill/>
        </p:spPr>
        <p:txBody>
          <a:bodyPr wrap="square" rtlCol="0">
            <a:spAutoFit/>
          </a:bodyPr>
          <a:lstStyle/>
          <a:p>
            <a:r>
              <a:rPr lang="en-US" sz="1200" dirty="0"/>
              <a:t>3</a:t>
            </a:r>
          </a:p>
        </p:txBody>
      </p:sp>
      <p:sp>
        <p:nvSpPr>
          <p:cNvPr id="11" name="TextBox 10">
            <a:extLst>
              <a:ext uri="{FF2B5EF4-FFF2-40B4-BE49-F238E27FC236}">
                <a16:creationId xmlns:a16="http://schemas.microsoft.com/office/drawing/2014/main" id="{12E8CB61-6053-497C-BC89-E7EFEA92EEF1}"/>
              </a:ext>
            </a:extLst>
          </p:cNvPr>
          <p:cNvSpPr txBox="1"/>
          <p:nvPr/>
        </p:nvSpPr>
        <p:spPr>
          <a:xfrm>
            <a:off x="365152" y="2495162"/>
            <a:ext cx="201161" cy="276999"/>
          </a:xfrm>
          <a:prstGeom prst="rect">
            <a:avLst/>
          </a:prstGeom>
          <a:noFill/>
        </p:spPr>
        <p:txBody>
          <a:bodyPr wrap="square" rtlCol="0">
            <a:spAutoFit/>
          </a:bodyPr>
          <a:lstStyle/>
          <a:p>
            <a:r>
              <a:rPr lang="en-US" sz="1200" dirty="0"/>
              <a:t>4</a:t>
            </a:r>
          </a:p>
        </p:txBody>
      </p:sp>
      <p:sp>
        <p:nvSpPr>
          <p:cNvPr id="12" name="Isosceles Triangle 11">
            <a:extLst>
              <a:ext uri="{FF2B5EF4-FFF2-40B4-BE49-F238E27FC236}">
                <a16:creationId xmlns:a16="http://schemas.microsoft.com/office/drawing/2014/main" id="{DF68ED35-C8B0-4162-9ABA-13D639636070}"/>
              </a:ext>
            </a:extLst>
          </p:cNvPr>
          <p:cNvSpPr/>
          <p:nvPr/>
        </p:nvSpPr>
        <p:spPr>
          <a:xfrm rot="5400000">
            <a:off x="3374066" y="1436320"/>
            <a:ext cx="1060704" cy="914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0782C0D0-A9FE-4A15-8402-3B9FAADE9574}"/>
              </a:ext>
            </a:extLst>
          </p:cNvPr>
          <p:cNvSpPr/>
          <p:nvPr/>
        </p:nvSpPr>
        <p:spPr>
          <a:xfrm rot="16200000">
            <a:off x="4288466" y="1436320"/>
            <a:ext cx="1060704" cy="914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C67AD4-3017-4C81-86C2-724338F57C5F}"/>
              </a:ext>
            </a:extLst>
          </p:cNvPr>
          <p:cNvSpPr txBox="1"/>
          <p:nvPr/>
        </p:nvSpPr>
        <p:spPr>
          <a:xfrm>
            <a:off x="3195369" y="1229601"/>
            <a:ext cx="201161" cy="276999"/>
          </a:xfrm>
          <a:prstGeom prst="rect">
            <a:avLst/>
          </a:prstGeom>
          <a:noFill/>
        </p:spPr>
        <p:txBody>
          <a:bodyPr wrap="square" rtlCol="0">
            <a:spAutoFit/>
          </a:bodyPr>
          <a:lstStyle/>
          <a:p>
            <a:r>
              <a:rPr lang="en-US" sz="1200" dirty="0"/>
              <a:t>1</a:t>
            </a:r>
          </a:p>
        </p:txBody>
      </p:sp>
      <p:sp>
        <p:nvSpPr>
          <p:cNvPr id="15" name="TextBox 14">
            <a:extLst>
              <a:ext uri="{FF2B5EF4-FFF2-40B4-BE49-F238E27FC236}">
                <a16:creationId xmlns:a16="http://schemas.microsoft.com/office/drawing/2014/main" id="{11CDBC04-23F6-4424-9DCE-08476B5336A4}"/>
              </a:ext>
            </a:extLst>
          </p:cNvPr>
          <p:cNvSpPr txBox="1"/>
          <p:nvPr/>
        </p:nvSpPr>
        <p:spPr>
          <a:xfrm>
            <a:off x="4231860" y="1616520"/>
            <a:ext cx="201161" cy="276999"/>
          </a:xfrm>
          <a:prstGeom prst="rect">
            <a:avLst/>
          </a:prstGeom>
          <a:noFill/>
        </p:spPr>
        <p:txBody>
          <a:bodyPr wrap="square" rtlCol="0">
            <a:spAutoFit/>
          </a:bodyPr>
          <a:lstStyle/>
          <a:p>
            <a:r>
              <a:rPr lang="en-US" sz="1200" dirty="0"/>
              <a:t>2</a:t>
            </a:r>
          </a:p>
        </p:txBody>
      </p:sp>
      <p:sp>
        <p:nvSpPr>
          <p:cNvPr id="16" name="TextBox 15">
            <a:extLst>
              <a:ext uri="{FF2B5EF4-FFF2-40B4-BE49-F238E27FC236}">
                <a16:creationId xmlns:a16="http://schemas.microsoft.com/office/drawing/2014/main" id="{C4526371-B249-4B2D-A3A3-2C3C001CEF0A}"/>
              </a:ext>
            </a:extLst>
          </p:cNvPr>
          <p:cNvSpPr txBox="1"/>
          <p:nvPr/>
        </p:nvSpPr>
        <p:spPr>
          <a:xfrm>
            <a:off x="5258168" y="1223210"/>
            <a:ext cx="201161" cy="276999"/>
          </a:xfrm>
          <a:prstGeom prst="rect">
            <a:avLst/>
          </a:prstGeom>
          <a:noFill/>
        </p:spPr>
        <p:txBody>
          <a:bodyPr wrap="square" rtlCol="0">
            <a:spAutoFit/>
          </a:bodyPr>
          <a:lstStyle/>
          <a:p>
            <a:r>
              <a:rPr lang="en-US" sz="1200" dirty="0"/>
              <a:t>3</a:t>
            </a:r>
          </a:p>
        </p:txBody>
      </p:sp>
      <p:sp>
        <p:nvSpPr>
          <p:cNvPr id="17" name="TextBox 16">
            <a:extLst>
              <a:ext uri="{FF2B5EF4-FFF2-40B4-BE49-F238E27FC236}">
                <a16:creationId xmlns:a16="http://schemas.microsoft.com/office/drawing/2014/main" id="{453ABC99-A159-43DC-A667-8BA31777A5DC}"/>
              </a:ext>
            </a:extLst>
          </p:cNvPr>
          <p:cNvSpPr txBox="1"/>
          <p:nvPr/>
        </p:nvSpPr>
        <p:spPr>
          <a:xfrm>
            <a:off x="5240317" y="2423872"/>
            <a:ext cx="201161" cy="276999"/>
          </a:xfrm>
          <a:prstGeom prst="rect">
            <a:avLst/>
          </a:prstGeom>
          <a:noFill/>
        </p:spPr>
        <p:txBody>
          <a:bodyPr wrap="square" rtlCol="0">
            <a:spAutoFit/>
          </a:bodyPr>
          <a:lstStyle/>
          <a:p>
            <a:r>
              <a:rPr lang="en-US" sz="1200" dirty="0"/>
              <a:t>4</a:t>
            </a:r>
          </a:p>
        </p:txBody>
      </p:sp>
      <p:sp>
        <p:nvSpPr>
          <p:cNvPr id="18" name="TextBox 17">
            <a:extLst>
              <a:ext uri="{FF2B5EF4-FFF2-40B4-BE49-F238E27FC236}">
                <a16:creationId xmlns:a16="http://schemas.microsoft.com/office/drawing/2014/main" id="{4A2726D7-3A19-4BC2-B133-B02F2A150DCC}"/>
              </a:ext>
            </a:extLst>
          </p:cNvPr>
          <p:cNvSpPr txBox="1"/>
          <p:nvPr/>
        </p:nvSpPr>
        <p:spPr>
          <a:xfrm>
            <a:off x="4231859" y="1869872"/>
            <a:ext cx="201161" cy="276999"/>
          </a:xfrm>
          <a:prstGeom prst="rect">
            <a:avLst/>
          </a:prstGeom>
          <a:noFill/>
        </p:spPr>
        <p:txBody>
          <a:bodyPr wrap="square" rtlCol="0">
            <a:spAutoFit/>
          </a:bodyPr>
          <a:lstStyle/>
          <a:p>
            <a:r>
              <a:rPr lang="en-US" sz="1200" dirty="0"/>
              <a:t>5</a:t>
            </a:r>
          </a:p>
        </p:txBody>
      </p:sp>
      <p:sp>
        <p:nvSpPr>
          <p:cNvPr id="19" name="TextBox 18">
            <a:extLst>
              <a:ext uri="{FF2B5EF4-FFF2-40B4-BE49-F238E27FC236}">
                <a16:creationId xmlns:a16="http://schemas.microsoft.com/office/drawing/2014/main" id="{C7446EFA-AB4B-48B9-87C7-E47B9536A538}"/>
              </a:ext>
            </a:extLst>
          </p:cNvPr>
          <p:cNvSpPr txBox="1"/>
          <p:nvPr/>
        </p:nvSpPr>
        <p:spPr>
          <a:xfrm>
            <a:off x="3216879" y="2423872"/>
            <a:ext cx="201161" cy="276999"/>
          </a:xfrm>
          <a:prstGeom prst="rect">
            <a:avLst/>
          </a:prstGeom>
          <a:noFill/>
        </p:spPr>
        <p:txBody>
          <a:bodyPr wrap="square" rtlCol="0">
            <a:spAutoFit/>
          </a:bodyPr>
          <a:lstStyle/>
          <a:p>
            <a:r>
              <a:rPr lang="en-US" sz="1200" dirty="0"/>
              <a:t>6</a:t>
            </a:r>
          </a:p>
        </p:txBody>
      </p:sp>
      <p:sp>
        <p:nvSpPr>
          <p:cNvPr id="20" name="Isosceles Triangle 19">
            <a:extLst>
              <a:ext uri="{FF2B5EF4-FFF2-40B4-BE49-F238E27FC236}">
                <a16:creationId xmlns:a16="http://schemas.microsoft.com/office/drawing/2014/main" id="{D4903CE4-9D28-455B-9B7A-17B739368634}"/>
              </a:ext>
            </a:extLst>
          </p:cNvPr>
          <p:cNvSpPr/>
          <p:nvPr/>
        </p:nvSpPr>
        <p:spPr>
          <a:xfrm rot="5400000">
            <a:off x="6020893" y="1434863"/>
            <a:ext cx="1060704" cy="914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175BE54-0A47-466F-8893-B93EB5C7D202}"/>
              </a:ext>
            </a:extLst>
          </p:cNvPr>
          <p:cNvSpPr/>
          <p:nvPr/>
        </p:nvSpPr>
        <p:spPr>
          <a:xfrm rot="16200000">
            <a:off x="6935293" y="1434863"/>
            <a:ext cx="1060704" cy="914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33D5EF9-38C7-40D3-A2AA-91BC507DE09A}"/>
              </a:ext>
            </a:extLst>
          </p:cNvPr>
          <p:cNvSpPr txBox="1"/>
          <p:nvPr/>
        </p:nvSpPr>
        <p:spPr>
          <a:xfrm>
            <a:off x="5908913" y="1211129"/>
            <a:ext cx="201161" cy="276999"/>
          </a:xfrm>
          <a:prstGeom prst="rect">
            <a:avLst/>
          </a:prstGeom>
          <a:noFill/>
        </p:spPr>
        <p:txBody>
          <a:bodyPr wrap="square" rtlCol="0">
            <a:spAutoFit/>
          </a:bodyPr>
          <a:lstStyle/>
          <a:p>
            <a:r>
              <a:rPr lang="en-US" sz="1200" dirty="0"/>
              <a:t>1</a:t>
            </a:r>
          </a:p>
        </p:txBody>
      </p:sp>
      <p:sp>
        <p:nvSpPr>
          <p:cNvPr id="23" name="TextBox 22">
            <a:extLst>
              <a:ext uri="{FF2B5EF4-FFF2-40B4-BE49-F238E27FC236}">
                <a16:creationId xmlns:a16="http://schemas.microsoft.com/office/drawing/2014/main" id="{CB4E499C-86EB-4D91-9250-C214AA8A24D1}"/>
              </a:ext>
            </a:extLst>
          </p:cNvPr>
          <p:cNvSpPr txBox="1"/>
          <p:nvPr/>
        </p:nvSpPr>
        <p:spPr>
          <a:xfrm>
            <a:off x="5872405" y="2399331"/>
            <a:ext cx="201161" cy="276999"/>
          </a:xfrm>
          <a:prstGeom prst="rect">
            <a:avLst/>
          </a:prstGeom>
          <a:noFill/>
        </p:spPr>
        <p:txBody>
          <a:bodyPr wrap="square" rtlCol="0">
            <a:spAutoFit/>
          </a:bodyPr>
          <a:lstStyle/>
          <a:p>
            <a:r>
              <a:rPr lang="en-US" sz="1200" dirty="0"/>
              <a:t>2</a:t>
            </a:r>
          </a:p>
        </p:txBody>
      </p:sp>
      <p:sp>
        <p:nvSpPr>
          <p:cNvPr id="24" name="TextBox 23">
            <a:extLst>
              <a:ext uri="{FF2B5EF4-FFF2-40B4-BE49-F238E27FC236}">
                <a16:creationId xmlns:a16="http://schemas.microsoft.com/office/drawing/2014/main" id="{F6660790-377D-4F3C-A978-76BE0E8A85D8}"/>
              </a:ext>
            </a:extLst>
          </p:cNvPr>
          <p:cNvSpPr txBox="1"/>
          <p:nvPr/>
        </p:nvSpPr>
        <p:spPr>
          <a:xfrm>
            <a:off x="6706704" y="1756521"/>
            <a:ext cx="301741" cy="276999"/>
          </a:xfrm>
          <a:prstGeom prst="rect">
            <a:avLst/>
          </a:prstGeom>
          <a:noFill/>
        </p:spPr>
        <p:txBody>
          <a:bodyPr wrap="square" rtlCol="0">
            <a:spAutoFit/>
          </a:bodyPr>
          <a:lstStyle/>
          <a:p>
            <a:r>
              <a:rPr lang="en-US" sz="1200" dirty="0"/>
              <a:t>3</a:t>
            </a:r>
          </a:p>
        </p:txBody>
      </p:sp>
      <p:sp>
        <p:nvSpPr>
          <p:cNvPr id="25" name="TextBox 24">
            <a:extLst>
              <a:ext uri="{FF2B5EF4-FFF2-40B4-BE49-F238E27FC236}">
                <a16:creationId xmlns:a16="http://schemas.microsoft.com/office/drawing/2014/main" id="{1B69CCB0-DE13-496B-ADA6-A702C48CBE44}"/>
              </a:ext>
            </a:extLst>
          </p:cNvPr>
          <p:cNvSpPr txBox="1"/>
          <p:nvPr/>
        </p:nvSpPr>
        <p:spPr>
          <a:xfrm>
            <a:off x="7895908" y="1151715"/>
            <a:ext cx="145615" cy="276999"/>
          </a:xfrm>
          <a:prstGeom prst="rect">
            <a:avLst/>
          </a:prstGeom>
          <a:noFill/>
        </p:spPr>
        <p:txBody>
          <a:bodyPr wrap="square" rtlCol="0">
            <a:spAutoFit/>
          </a:bodyPr>
          <a:lstStyle/>
          <a:p>
            <a:r>
              <a:rPr lang="en-US" sz="1200" dirty="0"/>
              <a:t>1</a:t>
            </a:r>
          </a:p>
        </p:txBody>
      </p:sp>
      <p:sp>
        <p:nvSpPr>
          <p:cNvPr id="26" name="TextBox 25">
            <a:extLst>
              <a:ext uri="{FF2B5EF4-FFF2-40B4-BE49-F238E27FC236}">
                <a16:creationId xmlns:a16="http://schemas.microsoft.com/office/drawing/2014/main" id="{6F4E35E3-1894-4270-939D-B46A486079C0}"/>
              </a:ext>
            </a:extLst>
          </p:cNvPr>
          <p:cNvSpPr txBox="1"/>
          <p:nvPr/>
        </p:nvSpPr>
        <p:spPr>
          <a:xfrm>
            <a:off x="7858178" y="2428256"/>
            <a:ext cx="201161" cy="276999"/>
          </a:xfrm>
          <a:prstGeom prst="rect">
            <a:avLst/>
          </a:prstGeom>
          <a:noFill/>
        </p:spPr>
        <p:txBody>
          <a:bodyPr wrap="square" rtlCol="0">
            <a:spAutoFit/>
          </a:bodyPr>
          <a:lstStyle/>
          <a:p>
            <a:r>
              <a:rPr lang="en-US" sz="1200" dirty="0"/>
              <a:t>2</a:t>
            </a:r>
          </a:p>
        </p:txBody>
      </p:sp>
      <p:sp>
        <p:nvSpPr>
          <p:cNvPr id="27" name="TextBox 26">
            <a:extLst>
              <a:ext uri="{FF2B5EF4-FFF2-40B4-BE49-F238E27FC236}">
                <a16:creationId xmlns:a16="http://schemas.microsoft.com/office/drawing/2014/main" id="{0575D79C-4718-4307-B919-01A3EA58EBD6}"/>
              </a:ext>
            </a:extLst>
          </p:cNvPr>
          <p:cNvSpPr txBox="1"/>
          <p:nvPr/>
        </p:nvSpPr>
        <p:spPr>
          <a:xfrm>
            <a:off x="7092996" y="1756521"/>
            <a:ext cx="301741" cy="276999"/>
          </a:xfrm>
          <a:prstGeom prst="rect">
            <a:avLst/>
          </a:prstGeom>
          <a:noFill/>
        </p:spPr>
        <p:txBody>
          <a:bodyPr wrap="square" rtlCol="0">
            <a:spAutoFit/>
          </a:bodyPr>
          <a:lstStyle/>
          <a:p>
            <a:r>
              <a:rPr lang="en-US" sz="1200" dirty="0"/>
              <a:t>3</a:t>
            </a:r>
          </a:p>
        </p:txBody>
      </p:sp>
      <p:sp>
        <p:nvSpPr>
          <p:cNvPr id="28" name="TextBox 27">
            <a:extLst>
              <a:ext uri="{FF2B5EF4-FFF2-40B4-BE49-F238E27FC236}">
                <a16:creationId xmlns:a16="http://schemas.microsoft.com/office/drawing/2014/main" id="{5D0138E1-8B6F-4FB6-920E-228D88086A01}"/>
              </a:ext>
            </a:extLst>
          </p:cNvPr>
          <p:cNvSpPr txBox="1"/>
          <p:nvPr/>
        </p:nvSpPr>
        <p:spPr>
          <a:xfrm>
            <a:off x="1215604" y="2237749"/>
            <a:ext cx="486030" cy="369332"/>
          </a:xfrm>
          <a:prstGeom prst="rect">
            <a:avLst/>
          </a:prstGeom>
          <a:noFill/>
        </p:spPr>
        <p:txBody>
          <a:bodyPr wrap="none" rtlCol="0">
            <a:spAutoFit/>
          </a:bodyPr>
          <a:lstStyle/>
          <a:p>
            <a:r>
              <a:rPr lang="en-US" dirty="0"/>
              <a:t>NO</a:t>
            </a:r>
          </a:p>
        </p:txBody>
      </p:sp>
      <p:sp>
        <p:nvSpPr>
          <p:cNvPr id="29" name="TextBox 28">
            <a:extLst>
              <a:ext uri="{FF2B5EF4-FFF2-40B4-BE49-F238E27FC236}">
                <a16:creationId xmlns:a16="http://schemas.microsoft.com/office/drawing/2014/main" id="{CB9320A4-5FEC-4260-B6F8-CDDEDADF556E}"/>
              </a:ext>
            </a:extLst>
          </p:cNvPr>
          <p:cNvSpPr txBox="1"/>
          <p:nvPr/>
        </p:nvSpPr>
        <p:spPr>
          <a:xfrm>
            <a:off x="4087793" y="2330960"/>
            <a:ext cx="512641" cy="369332"/>
          </a:xfrm>
          <a:prstGeom prst="rect">
            <a:avLst/>
          </a:prstGeom>
          <a:noFill/>
        </p:spPr>
        <p:txBody>
          <a:bodyPr wrap="none" rtlCol="0">
            <a:spAutoFit/>
          </a:bodyPr>
          <a:lstStyle/>
          <a:p>
            <a:r>
              <a:rPr lang="en-US" dirty="0"/>
              <a:t>YES</a:t>
            </a:r>
          </a:p>
        </p:txBody>
      </p:sp>
      <p:sp>
        <p:nvSpPr>
          <p:cNvPr id="30" name="TextBox 29">
            <a:extLst>
              <a:ext uri="{FF2B5EF4-FFF2-40B4-BE49-F238E27FC236}">
                <a16:creationId xmlns:a16="http://schemas.microsoft.com/office/drawing/2014/main" id="{9EC719AC-A677-4BC2-8145-01312C5EB966}"/>
              </a:ext>
            </a:extLst>
          </p:cNvPr>
          <p:cNvSpPr txBox="1"/>
          <p:nvPr/>
        </p:nvSpPr>
        <p:spPr>
          <a:xfrm>
            <a:off x="6794306" y="2263728"/>
            <a:ext cx="512641" cy="369332"/>
          </a:xfrm>
          <a:prstGeom prst="rect">
            <a:avLst/>
          </a:prstGeom>
          <a:noFill/>
        </p:spPr>
        <p:txBody>
          <a:bodyPr wrap="none" rtlCol="0">
            <a:spAutoFit/>
          </a:bodyPr>
          <a:lstStyle/>
          <a:p>
            <a:r>
              <a:rPr lang="en-US" dirty="0"/>
              <a:t>YES</a:t>
            </a:r>
          </a:p>
        </p:txBody>
      </p:sp>
      <p:cxnSp>
        <p:nvCxnSpPr>
          <p:cNvPr id="31" name="Straight Connector 30">
            <a:extLst>
              <a:ext uri="{FF2B5EF4-FFF2-40B4-BE49-F238E27FC236}">
                <a16:creationId xmlns:a16="http://schemas.microsoft.com/office/drawing/2014/main" id="{90E614F1-71A7-4394-A66E-29E364FB8F09}"/>
              </a:ext>
            </a:extLst>
          </p:cNvPr>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3D83BC7-8636-4561-BD45-D170A1238A79}"/>
              </a:ext>
            </a:extLst>
          </p:cNvPr>
          <p:cNvSpPr txBox="1"/>
          <p:nvPr/>
        </p:nvSpPr>
        <p:spPr>
          <a:xfrm>
            <a:off x="1458619" y="3669435"/>
            <a:ext cx="2373663" cy="2308324"/>
          </a:xfrm>
          <a:prstGeom prst="rect">
            <a:avLst/>
          </a:prstGeom>
          <a:noFill/>
        </p:spPr>
        <p:txBody>
          <a:bodyPr wrap="none" rtlCol="0">
            <a:spAutoFit/>
          </a:bodyPr>
          <a:lstStyle/>
          <a:p>
            <a:pPr marL="285750" indent="-285750">
              <a:buFont typeface="Arial" panose="020B0604020202020204" pitchFamily="34" charset="0"/>
              <a:buChar char="•"/>
            </a:pPr>
            <a:r>
              <a:rPr lang="en-US" dirty="0"/>
              <a:t>No line segments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nesting polygons</a:t>
            </a:r>
          </a:p>
        </p:txBody>
      </p:sp>
      <p:cxnSp>
        <p:nvCxnSpPr>
          <p:cNvPr id="33" name="Straight Connector 32">
            <a:extLst>
              <a:ext uri="{FF2B5EF4-FFF2-40B4-BE49-F238E27FC236}">
                <a16:creationId xmlns:a16="http://schemas.microsoft.com/office/drawing/2014/main" id="{A8846287-ED4F-4FC0-9F5D-9F1BE70F097A}"/>
              </a:ext>
            </a:extLst>
          </p:cNvPr>
          <p:cNvCxnSpPr>
            <a:cxnSpLocks/>
          </p:cNvCxnSpPr>
          <p:nvPr/>
        </p:nvCxnSpPr>
        <p:spPr>
          <a:xfrm>
            <a:off x="4173017" y="3761189"/>
            <a:ext cx="531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235F1F0-8EBC-473B-8EE3-BF3028B5A682}"/>
              </a:ext>
            </a:extLst>
          </p:cNvPr>
          <p:cNvSpPr/>
          <p:nvPr/>
        </p:nvSpPr>
        <p:spPr>
          <a:xfrm>
            <a:off x="4047848" y="4457280"/>
            <a:ext cx="986844" cy="854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92F975D-1CF4-4341-A806-1C55BE85A90B}"/>
              </a:ext>
            </a:extLst>
          </p:cNvPr>
          <p:cNvSpPr txBox="1"/>
          <p:nvPr/>
        </p:nvSpPr>
        <p:spPr>
          <a:xfrm>
            <a:off x="3928222" y="3669435"/>
            <a:ext cx="253596" cy="253916"/>
          </a:xfrm>
          <a:prstGeom prst="rect">
            <a:avLst/>
          </a:prstGeom>
          <a:noFill/>
        </p:spPr>
        <p:txBody>
          <a:bodyPr wrap="none" rtlCol="0">
            <a:spAutoFit/>
          </a:bodyPr>
          <a:lstStyle/>
          <a:p>
            <a:r>
              <a:rPr lang="en-US" sz="1050" dirty="0"/>
              <a:t>1</a:t>
            </a:r>
          </a:p>
        </p:txBody>
      </p:sp>
      <p:sp>
        <p:nvSpPr>
          <p:cNvPr id="36" name="TextBox 35">
            <a:extLst>
              <a:ext uri="{FF2B5EF4-FFF2-40B4-BE49-F238E27FC236}">
                <a16:creationId xmlns:a16="http://schemas.microsoft.com/office/drawing/2014/main" id="{A9510027-FAAE-4A1D-8AEB-F3796A7973C5}"/>
              </a:ext>
            </a:extLst>
          </p:cNvPr>
          <p:cNvSpPr txBox="1"/>
          <p:nvPr/>
        </p:nvSpPr>
        <p:spPr>
          <a:xfrm>
            <a:off x="3840302" y="4511831"/>
            <a:ext cx="253596" cy="253916"/>
          </a:xfrm>
          <a:prstGeom prst="rect">
            <a:avLst/>
          </a:prstGeom>
          <a:noFill/>
        </p:spPr>
        <p:txBody>
          <a:bodyPr wrap="none" rtlCol="0">
            <a:spAutoFit/>
          </a:bodyPr>
          <a:lstStyle/>
          <a:p>
            <a:r>
              <a:rPr lang="en-US" sz="1050" dirty="0"/>
              <a:t>2</a:t>
            </a:r>
          </a:p>
        </p:txBody>
      </p:sp>
      <p:sp>
        <p:nvSpPr>
          <p:cNvPr id="37" name="TextBox 36">
            <a:extLst>
              <a:ext uri="{FF2B5EF4-FFF2-40B4-BE49-F238E27FC236}">
                <a16:creationId xmlns:a16="http://schemas.microsoft.com/office/drawing/2014/main" id="{19E46FEA-EEF8-4B96-88B7-43155B9FCEB1}"/>
              </a:ext>
            </a:extLst>
          </p:cNvPr>
          <p:cNvSpPr txBox="1"/>
          <p:nvPr/>
        </p:nvSpPr>
        <p:spPr>
          <a:xfrm>
            <a:off x="5011243" y="4478724"/>
            <a:ext cx="371526" cy="253916"/>
          </a:xfrm>
          <a:prstGeom prst="rect">
            <a:avLst/>
          </a:prstGeom>
          <a:noFill/>
        </p:spPr>
        <p:txBody>
          <a:bodyPr wrap="square" rtlCol="0">
            <a:spAutoFit/>
          </a:bodyPr>
          <a:lstStyle/>
          <a:p>
            <a:r>
              <a:rPr lang="en-US" sz="1050" dirty="0"/>
              <a:t>3</a:t>
            </a:r>
          </a:p>
        </p:txBody>
      </p:sp>
      <p:sp>
        <p:nvSpPr>
          <p:cNvPr id="38" name="Rectangle 37">
            <a:extLst>
              <a:ext uri="{FF2B5EF4-FFF2-40B4-BE49-F238E27FC236}">
                <a16:creationId xmlns:a16="http://schemas.microsoft.com/office/drawing/2014/main" id="{11A761AF-6565-4AFC-909E-6ADBD52B1B73}"/>
              </a:ext>
            </a:extLst>
          </p:cNvPr>
          <p:cNvSpPr/>
          <p:nvPr/>
        </p:nvSpPr>
        <p:spPr>
          <a:xfrm>
            <a:off x="3894426" y="5595145"/>
            <a:ext cx="1906478" cy="59334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DDA8813A-53DA-4910-AD0B-7E46CCDFA034}"/>
              </a:ext>
            </a:extLst>
          </p:cNvPr>
          <p:cNvSpPr/>
          <p:nvPr/>
        </p:nvSpPr>
        <p:spPr>
          <a:xfrm>
            <a:off x="4215130" y="5693938"/>
            <a:ext cx="381000" cy="253916"/>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61872433-7702-450B-9087-BC2F3AF7EBF2}"/>
              </a:ext>
            </a:extLst>
          </p:cNvPr>
          <p:cNvSpPr/>
          <p:nvPr/>
        </p:nvSpPr>
        <p:spPr>
          <a:xfrm rot="2423709">
            <a:off x="4977620" y="5747489"/>
            <a:ext cx="381000" cy="253916"/>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10273E7-F934-4CC9-9E4D-98116869685C}"/>
              </a:ext>
            </a:extLst>
          </p:cNvPr>
          <p:cNvSpPr txBox="1"/>
          <p:nvPr/>
        </p:nvSpPr>
        <p:spPr>
          <a:xfrm>
            <a:off x="3826987" y="4241150"/>
            <a:ext cx="253596" cy="253916"/>
          </a:xfrm>
          <a:prstGeom prst="rect">
            <a:avLst/>
          </a:prstGeom>
          <a:noFill/>
        </p:spPr>
        <p:txBody>
          <a:bodyPr wrap="none" rtlCol="0">
            <a:spAutoFit/>
          </a:bodyPr>
          <a:lstStyle/>
          <a:p>
            <a:r>
              <a:rPr lang="en-US" sz="1050" dirty="0"/>
              <a:t>1</a:t>
            </a:r>
          </a:p>
        </p:txBody>
      </p:sp>
      <p:sp>
        <p:nvSpPr>
          <p:cNvPr id="44" name="TextBox 43">
            <a:extLst>
              <a:ext uri="{FF2B5EF4-FFF2-40B4-BE49-F238E27FC236}">
                <a16:creationId xmlns:a16="http://schemas.microsoft.com/office/drawing/2014/main" id="{DF128C31-E989-4143-A8FC-34C144B5B22B}"/>
              </a:ext>
            </a:extLst>
          </p:cNvPr>
          <p:cNvSpPr txBox="1"/>
          <p:nvPr/>
        </p:nvSpPr>
        <p:spPr>
          <a:xfrm>
            <a:off x="4991008" y="4234254"/>
            <a:ext cx="201161" cy="246221"/>
          </a:xfrm>
          <a:prstGeom prst="rect">
            <a:avLst/>
          </a:prstGeom>
          <a:noFill/>
        </p:spPr>
        <p:txBody>
          <a:bodyPr wrap="square" rtlCol="0">
            <a:spAutoFit/>
          </a:bodyPr>
          <a:lstStyle/>
          <a:p>
            <a:r>
              <a:rPr lang="en-US" sz="1000" dirty="0"/>
              <a:t>4</a:t>
            </a:r>
          </a:p>
        </p:txBody>
      </p:sp>
      <p:sp>
        <p:nvSpPr>
          <p:cNvPr id="48" name="TextBox 47">
            <a:extLst>
              <a:ext uri="{FF2B5EF4-FFF2-40B4-BE49-F238E27FC236}">
                <a16:creationId xmlns:a16="http://schemas.microsoft.com/office/drawing/2014/main" id="{443A6511-B838-4D82-95D6-6244EE70A8E5}"/>
              </a:ext>
            </a:extLst>
          </p:cNvPr>
          <p:cNvSpPr txBox="1"/>
          <p:nvPr/>
        </p:nvSpPr>
        <p:spPr>
          <a:xfrm>
            <a:off x="4651004" y="3634231"/>
            <a:ext cx="253596" cy="253916"/>
          </a:xfrm>
          <a:prstGeom prst="rect">
            <a:avLst/>
          </a:prstGeom>
          <a:noFill/>
        </p:spPr>
        <p:txBody>
          <a:bodyPr wrap="none" rtlCol="0">
            <a:spAutoFit/>
          </a:bodyPr>
          <a:lstStyle/>
          <a:p>
            <a:r>
              <a:rPr lang="en-US" sz="1050" dirty="0"/>
              <a:t>2</a:t>
            </a:r>
          </a:p>
        </p:txBody>
      </p:sp>
      <p:pic>
        <p:nvPicPr>
          <p:cNvPr id="50" name="Picture 49">
            <a:extLst>
              <a:ext uri="{FF2B5EF4-FFF2-40B4-BE49-F238E27FC236}">
                <a16:creationId xmlns:a16="http://schemas.microsoft.com/office/drawing/2014/main" id="{14C0BC2E-211B-4C8C-B390-F0B5CA91EE33}"/>
              </a:ext>
            </a:extLst>
          </p:cNvPr>
          <p:cNvPicPr>
            <a:picLocks noChangeAspect="1"/>
          </p:cNvPicPr>
          <p:nvPr/>
        </p:nvPicPr>
        <p:blipFill>
          <a:blip r:embed="rId2"/>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25FAF9F7-483E-4B6C-A41B-B830051CE4F7}"/>
              </a:ext>
            </a:extLst>
          </p:cNvPr>
          <p:cNvSpPr>
            <a:spLocks noGrp="1"/>
          </p:cNvSpPr>
          <p:nvPr>
            <p:ph type="ftr" sz="quarter" idx="11"/>
          </p:nvPr>
        </p:nvSpPr>
        <p:spPr/>
        <p:txBody>
          <a:bodyPr/>
          <a:lstStyle/>
          <a:p>
            <a:r>
              <a:rPr lang="en-US"/>
              <a:t>B. Lewis</a:t>
            </a:r>
          </a:p>
        </p:txBody>
      </p:sp>
      <p:cxnSp>
        <p:nvCxnSpPr>
          <p:cNvPr id="45" name="Straight Connector 44">
            <a:extLst>
              <a:ext uri="{FF2B5EF4-FFF2-40B4-BE49-F238E27FC236}">
                <a16:creationId xmlns:a16="http://schemas.microsoft.com/office/drawing/2014/main" id="{720FAF41-36A6-4303-A142-7427E59F6921}"/>
              </a:ext>
            </a:extLst>
          </p:cNvPr>
          <p:cNvCxnSpPr>
            <a:cxnSpLocks/>
          </p:cNvCxnSpPr>
          <p:nvPr/>
        </p:nvCxnSpPr>
        <p:spPr>
          <a:xfrm>
            <a:off x="5872405" y="3547871"/>
            <a:ext cx="12775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A54791-D85C-4CC0-BF9E-4D9392037386}"/>
              </a:ext>
            </a:extLst>
          </p:cNvPr>
          <p:cNvCxnSpPr>
            <a:cxnSpLocks/>
          </p:cNvCxnSpPr>
          <p:nvPr/>
        </p:nvCxnSpPr>
        <p:spPr>
          <a:xfrm>
            <a:off x="5863604" y="3547871"/>
            <a:ext cx="8801" cy="3881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6A36A6-5532-45CB-A66D-0E72FE3B0525}"/>
              </a:ext>
            </a:extLst>
          </p:cNvPr>
          <p:cNvCxnSpPr>
            <a:cxnSpLocks/>
          </p:cNvCxnSpPr>
          <p:nvPr/>
        </p:nvCxnSpPr>
        <p:spPr>
          <a:xfrm>
            <a:off x="7167658" y="3556987"/>
            <a:ext cx="8801" cy="3881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0E5CFA9-B31C-417A-A2C9-9269A12EFE69}"/>
              </a:ext>
            </a:extLst>
          </p:cNvPr>
          <p:cNvCxnSpPr>
            <a:cxnSpLocks/>
          </p:cNvCxnSpPr>
          <p:nvPr/>
        </p:nvCxnSpPr>
        <p:spPr>
          <a:xfrm>
            <a:off x="5898948" y="3952078"/>
            <a:ext cx="12775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205CB10-2F8A-4A8C-A97D-EA9CCF9E79B9}"/>
              </a:ext>
            </a:extLst>
          </p:cNvPr>
          <p:cNvSpPr txBox="1"/>
          <p:nvPr/>
        </p:nvSpPr>
        <p:spPr>
          <a:xfrm>
            <a:off x="5639907" y="3506777"/>
            <a:ext cx="253596" cy="253916"/>
          </a:xfrm>
          <a:prstGeom prst="rect">
            <a:avLst/>
          </a:prstGeom>
          <a:noFill/>
        </p:spPr>
        <p:txBody>
          <a:bodyPr wrap="none" rtlCol="0">
            <a:spAutoFit/>
          </a:bodyPr>
          <a:lstStyle/>
          <a:p>
            <a:r>
              <a:rPr lang="en-US" sz="1050" dirty="0"/>
              <a:t>1</a:t>
            </a:r>
          </a:p>
        </p:txBody>
      </p:sp>
      <p:sp>
        <p:nvSpPr>
          <p:cNvPr id="55" name="TextBox 54">
            <a:extLst>
              <a:ext uri="{FF2B5EF4-FFF2-40B4-BE49-F238E27FC236}">
                <a16:creationId xmlns:a16="http://schemas.microsoft.com/office/drawing/2014/main" id="{7B380596-F0EB-4FAF-A5D7-38BEFBDEC41F}"/>
              </a:ext>
            </a:extLst>
          </p:cNvPr>
          <p:cNvSpPr txBox="1"/>
          <p:nvPr/>
        </p:nvSpPr>
        <p:spPr>
          <a:xfrm>
            <a:off x="5653228" y="3825120"/>
            <a:ext cx="209633" cy="253916"/>
          </a:xfrm>
          <a:prstGeom prst="rect">
            <a:avLst/>
          </a:prstGeom>
          <a:noFill/>
        </p:spPr>
        <p:txBody>
          <a:bodyPr wrap="square" rtlCol="0">
            <a:spAutoFit/>
          </a:bodyPr>
          <a:lstStyle/>
          <a:p>
            <a:r>
              <a:rPr lang="en-US" sz="1050" dirty="0"/>
              <a:t>2</a:t>
            </a:r>
          </a:p>
        </p:txBody>
      </p:sp>
      <p:sp>
        <p:nvSpPr>
          <p:cNvPr id="57" name="TextBox 56">
            <a:extLst>
              <a:ext uri="{FF2B5EF4-FFF2-40B4-BE49-F238E27FC236}">
                <a16:creationId xmlns:a16="http://schemas.microsoft.com/office/drawing/2014/main" id="{1DB6CC60-0FED-47E7-AE7B-08F7065A4235}"/>
              </a:ext>
            </a:extLst>
          </p:cNvPr>
          <p:cNvSpPr txBox="1"/>
          <p:nvPr/>
        </p:nvSpPr>
        <p:spPr>
          <a:xfrm>
            <a:off x="7015211" y="3941519"/>
            <a:ext cx="253596" cy="253916"/>
          </a:xfrm>
          <a:prstGeom prst="rect">
            <a:avLst/>
          </a:prstGeom>
          <a:noFill/>
        </p:spPr>
        <p:txBody>
          <a:bodyPr wrap="none" rtlCol="0">
            <a:spAutoFit/>
          </a:bodyPr>
          <a:lstStyle/>
          <a:p>
            <a:r>
              <a:rPr lang="en-US" sz="1050" dirty="0"/>
              <a:t>2</a:t>
            </a:r>
          </a:p>
        </p:txBody>
      </p:sp>
      <p:sp>
        <p:nvSpPr>
          <p:cNvPr id="59" name="TextBox 58">
            <a:extLst>
              <a:ext uri="{FF2B5EF4-FFF2-40B4-BE49-F238E27FC236}">
                <a16:creationId xmlns:a16="http://schemas.microsoft.com/office/drawing/2014/main" id="{2BA5E92F-BD9C-43E0-99E3-6A6CBFCC0900}"/>
              </a:ext>
            </a:extLst>
          </p:cNvPr>
          <p:cNvSpPr txBox="1"/>
          <p:nvPr/>
        </p:nvSpPr>
        <p:spPr>
          <a:xfrm>
            <a:off x="5825411" y="3941265"/>
            <a:ext cx="253596" cy="253916"/>
          </a:xfrm>
          <a:prstGeom prst="rect">
            <a:avLst/>
          </a:prstGeom>
          <a:noFill/>
        </p:spPr>
        <p:txBody>
          <a:bodyPr wrap="none" rtlCol="0">
            <a:spAutoFit/>
          </a:bodyPr>
          <a:lstStyle/>
          <a:p>
            <a:r>
              <a:rPr lang="en-US" sz="1050" dirty="0"/>
              <a:t>1</a:t>
            </a:r>
          </a:p>
        </p:txBody>
      </p:sp>
      <p:sp>
        <p:nvSpPr>
          <p:cNvPr id="61" name="TextBox 60">
            <a:extLst>
              <a:ext uri="{FF2B5EF4-FFF2-40B4-BE49-F238E27FC236}">
                <a16:creationId xmlns:a16="http://schemas.microsoft.com/office/drawing/2014/main" id="{11D386C2-B174-4C3F-AC41-BC6793CD0E28}"/>
              </a:ext>
            </a:extLst>
          </p:cNvPr>
          <p:cNvSpPr txBox="1"/>
          <p:nvPr/>
        </p:nvSpPr>
        <p:spPr>
          <a:xfrm>
            <a:off x="5795648" y="3286377"/>
            <a:ext cx="253596" cy="253916"/>
          </a:xfrm>
          <a:prstGeom prst="rect">
            <a:avLst/>
          </a:prstGeom>
          <a:noFill/>
        </p:spPr>
        <p:txBody>
          <a:bodyPr wrap="none" rtlCol="0">
            <a:spAutoFit/>
          </a:bodyPr>
          <a:lstStyle/>
          <a:p>
            <a:r>
              <a:rPr lang="en-US" sz="1050" dirty="0"/>
              <a:t>1</a:t>
            </a:r>
          </a:p>
        </p:txBody>
      </p:sp>
      <p:sp>
        <p:nvSpPr>
          <p:cNvPr id="63" name="TextBox 62">
            <a:extLst>
              <a:ext uri="{FF2B5EF4-FFF2-40B4-BE49-F238E27FC236}">
                <a16:creationId xmlns:a16="http://schemas.microsoft.com/office/drawing/2014/main" id="{63DA5824-C83E-45C4-8217-DF8B95E28C54}"/>
              </a:ext>
            </a:extLst>
          </p:cNvPr>
          <p:cNvSpPr txBox="1"/>
          <p:nvPr/>
        </p:nvSpPr>
        <p:spPr>
          <a:xfrm>
            <a:off x="6949269" y="3308351"/>
            <a:ext cx="253596" cy="253916"/>
          </a:xfrm>
          <a:prstGeom prst="rect">
            <a:avLst/>
          </a:prstGeom>
          <a:noFill/>
        </p:spPr>
        <p:txBody>
          <a:bodyPr wrap="none" rtlCol="0">
            <a:spAutoFit/>
          </a:bodyPr>
          <a:lstStyle/>
          <a:p>
            <a:r>
              <a:rPr lang="en-US" sz="1050" dirty="0"/>
              <a:t>2</a:t>
            </a:r>
          </a:p>
        </p:txBody>
      </p:sp>
      <p:sp>
        <p:nvSpPr>
          <p:cNvPr id="65" name="TextBox 64">
            <a:extLst>
              <a:ext uri="{FF2B5EF4-FFF2-40B4-BE49-F238E27FC236}">
                <a16:creationId xmlns:a16="http://schemas.microsoft.com/office/drawing/2014/main" id="{F3833522-022A-4329-9F02-D7F80674BA2E}"/>
              </a:ext>
            </a:extLst>
          </p:cNvPr>
          <p:cNvSpPr txBox="1"/>
          <p:nvPr/>
        </p:nvSpPr>
        <p:spPr>
          <a:xfrm>
            <a:off x="7170106" y="3434738"/>
            <a:ext cx="253596" cy="253916"/>
          </a:xfrm>
          <a:prstGeom prst="rect">
            <a:avLst/>
          </a:prstGeom>
          <a:noFill/>
        </p:spPr>
        <p:txBody>
          <a:bodyPr wrap="none" rtlCol="0">
            <a:spAutoFit/>
          </a:bodyPr>
          <a:lstStyle/>
          <a:p>
            <a:r>
              <a:rPr lang="en-US" sz="1050" dirty="0"/>
              <a:t>1</a:t>
            </a:r>
          </a:p>
        </p:txBody>
      </p:sp>
      <p:sp>
        <p:nvSpPr>
          <p:cNvPr id="67" name="TextBox 66">
            <a:extLst>
              <a:ext uri="{FF2B5EF4-FFF2-40B4-BE49-F238E27FC236}">
                <a16:creationId xmlns:a16="http://schemas.microsoft.com/office/drawing/2014/main" id="{890BA234-E8C8-4999-8ECA-18CD33E0385F}"/>
              </a:ext>
            </a:extLst>
          </p:cNvPr>
          <p:cNvSpPr txBox="1"/>
          <p:nvPr/>
        </p:nvSpPr>
        <p:spPr>
          <a:xfrm>
            <a:off x="7167658" y="3768798"/>
            <a:ext cx="253596" cy="253916"/>
          </a:xfrm>
          <a:prstGeom prst="rect">
            <a:avLst/>
          </a:prstGeom>
          <a:noFill/>
        </p:spPr>
        <p:txBody>
          <a:bodyPr wrap="none" rtlCol="0">
            <a:spAutoFit/>
          </a:bodyPr>
          <a:lstStyle/>
          <a:p>
            <a:r>
              <a:rPr lang="en-US" sz="1050" dirty="0"/>
              <a:t>2</a:t>
            </a:r>
          </a:p>
        </p:txBody>
      </p:sp>
      <p:sp>
        <p:nvSpPr>
          <p:cNvPr id="69" name="TextBox 68">
            <a:extLst>
              <a:ext uri="{FF2B5EF4-FFF2-40B4-BE49-F238E27FC236}">
                <a16:creationId xmlns:a16="http://schemas.microsoft.com/office/drawing/2014/main" id="{E8EA9982-DAE3-463E-9B8D-B4455479F4CE}"/>
              </a:ext>
            </a:extLst>
          </p:cNvPr>
          <p:cNvSpPr txBox="1"/>
          <p:nvPr/>
        </p:nvSpPr>
        <p:spPr>
          <a:xfrm>
            <a:off x="4186104" y="3827887"/>
            <a:ext cx="486030" cy="369332"/>
          </a:xfrm>
          <a:prstGeom prst="rect">
            <a:avLst/>
          </a:prstGeom>
          <a:noFill/>
        </p:spPr>
        <p:txBody>
          <a:bodyPr wrap="none" rtlCol="0">
            <a:spAutoFit/>
          </a:bodyPr>
          <a:lstStyle/>
          <a:p>
            <a:r>
              <a:rPr lang="en-US" dirty="0"/>
              <a:t>NO</a:t>
            </a:r>
          </a:p>
        </p:txBody>
      </p:sp>
      <p:sp>
        <p:nvSpPr>
          <p:cNvPr id="71" name="TextBox 70">
            <a:extLst>
              <a:ext uri="{FF2B5EF4-FFF2-40B4-BE49-F238E27FC236}">
                <a16:creationId xmlns:a16="http://schemas.microsoft.com/office/drawing/2014/main" id="{3F03B464-BE66-49AA-A647-90F60D698F74}"/>
              </a:ext>
            </a:extLst>
          </p:cNvPr>
          <p:cNvSpPr txBox="1"/>
          <p:nvPr/>
        </p:nvSpPr>
        <p:spPr>
          <a:xfrm>
            <a:off x="6305182" y="3936035"/>
            <a:ext cx="486030" cy="369332"/>
          </a:xfrm>
          <a:prstGeom prst="rect">
            <a:avLst/>
          </a:prstGeom>
          <a:noFill/>
        </p:spPr>
        <p:txBody>
          <a:bodyPr wrap="none" rtlCol="0">
            <a:spAutoFit/>
          </a:bodyPr>
          <a:lstStyle/>
          <a:p>
            <a:r>
              <a:rPr lang="en-US" dirty="0"/>
              <a:t>NO</a:t>
            </a:r>
          </a:p>
        </p:txBody>
      </p:sp>
      <p:sp>
        <p:nvSpPr>
          <p:cNvPr id="73" name="TextBox 72">
            <a:extLst>
              <a:ext uri="{FF2B5EF4-FFF2-40B4-BE49-F238E27FC236}">
                <a16:creationId xmlns:a16="http://schemas.microsoft.com/office/drawing/2014/main" id="{8FF9019D-D88A-4703-8C20-71A78177EF8B}"/>
              </a:ext>
            </a:extLst>
          </p:cNvPr>
          <p:cNvSpPr txBox="1"/>
          <p:nvPr/>
        </p:nvSpPr>
        <p:spPr>
          <a:xfrm>
            <a:off x="4273225" y="4511831"/>
            <a:ext cx="512641" cy="369332"/>
          </a:xfrm>
          <a:prstGeom prst="rect">
            <a:avLst/>
          </a:prstGeom>
          <a:noFill/>
        </p:spPr>
        <p:txBody>
          <a:bodyPr wrap="none" rtlCol="0">
            <a:spAutoFit/>
          </a:bodyPr>
          <a:lstStyle/>
          <a:p>
            <a:r>
              <a:rPr lang="en-US" dirty="0"/>
              <a:t>YES</a:t>
            </a:r>
          </a:p>
        </p:txBody>
      </p:sp>
      <p:sp>
        <p:nvSpPr>
          <p:cNvPr id="41" name="Slide Number Placeholder 40">
            <a:extLst>
              <a:ext uri="{FF2B5EF4-FFF2-40B4-BE49-F238E27FC236}">
                <a16:creationId xmlns:a16="http://schemas.microsoft.com/office/drawing/2014/main" id="{E86EC8BD-50DE-4CB8-A440-09B1D615B5DD}"/>
              </a:ext>
            </a:extLst>
          </p:cNvPr>
          <p:cNvSpPr>
            <a:spLocks noGrp="1"/>
          </p:cNvSpPr>
          <p:nvPr>
            <p:ph type="sldNum" sz="quarter" idx="12"/>
          </p:nvPr>
        </p:nvSpPr>
        <p:spPr/>
        <p:txBody>
          <a:bodyPr/>
          <a:lstStyle/>
          <a:p>
            <a:fld id="{692584FB-82F3-4746-96E7-5BA049B28189}" type="slidenum">
              <a:rPr lang="en-US" smtClean="0"/>
              <a:t>14</a:t>
            </a:fld>
            <a:endParaRPr lang="en-US"/>
          </a:p>
        </p:txBody>
      </p:sp>
      <p:sp>
        <p:nvSpPr>
          <p:cNvPr id="43" name="Oval 42">
            <a:extLst>
              <a:ext uri="{FF2B5EF4-FFF2-40B4-BE49-F238E27FC236}">
                <a16:creationId xmlns:a16="http://schemas.microsoft.com/office/drawing/2014/main" id="{B2392AFD-3F88-4AD1-99A0-5FDBDCBBE83B}"/>
              </a:ext>
            </a:extLst>
          </p:cNvPr>
          <p:cNvSpPr/>
          <p:nvPr/>
        </p:nvSpPr>
        <p:spPr>
          <a:xfrm>
            <a:off x="6334012" y="4684042"/>
            <a:ext cx="1906478" cy="1882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7D3742B0-89A1-4E7B-99B9-F7C55EB62B8A}"/>
              </a:ext>
            </a:extLst>
          </p:cNvPr>
          <p:cNvSpPr/>
          <p:nvPr/>
        </p:nvSpPr>
        <p:spPr>
          <a:xfrm>
            <a:off x="6600712" y="5059733"/>
            <a:ext cx="381000" cy="253916"/>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6F72812-A74C-49A0-8025-5B88212046A4}"/>
              </a:ext>
            </a:extLst>
          </p:cNvPr>
          <p:cNvSpPr/>
          <p:nvPr/>
        </p:nvSpPr>
        <p:spPr>
          <a:xfrm>
            <a:off x="7357730" y="4912242"/>
            <a:ext cx="350875" cy="478465"/>
          </a:xfrm>
          <a:custGeom>
            <a:avLst/>
            <a:gdLst>
              <a:gd name="connsiteX0" fmla="*/ 85061 w 350875"/>
              <a:gd name="connsiteY0" fmla="*/ 191386 h 478465"/>
              <a:gd name="connsiteX1" fmla="*/ 116958 w 350875"/>
              <a:gd name="connsiteY1" fmla="*/ 478465 h 478465"/>
              <a:gd name="connsiteX2" fmla="*/ 350875 w 350875"/>
              <a:gd name="connsiteY2" fmla="*/ 297711 h 478465"/>
              <a:gd name="connsiteX3" fmla="*/ 244549 w 350875"/>
              <a:gd name="connsiteY3" fmla="*/ 0 h 478465"/>
              <a:gd name="connsiteX4" fmla="*/ 0 w 350875"/>
              <a:gd name="connsiteY4" fmla="*/ 106325 h 478465"/>
              <a:gd name="connsiteX5" fmla="*/ 85061 w 350875"/>
              <a:gd name="connsiteY5" fmla="*/ 191386 h 47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75" h="478465">
                <a:moveTo>
                  <a:pt x="85061" y="191386"/>
                </a:moveTo>
                <a:lnTo>
                  <a:pt x="116958" y="478465"/>
                </a:lnTo>
                <a:lnTo>
                  <a:pt x="350875" y="297711"/>
                </a:lnTo>
                <a:lnTo>
                  <a:pt x="244549" y="0"/>
                </a:lnTo>
                <a:lnTo>
                  <a:pt x="0" y="106325"/>
                </a:lnTo>
                <a:lnTo>
                  <a:pt x="85061" y="191386"/>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5 Points 52">
            <a:extLst>
              <a:ext uri="{FF2B5EF4-FFF2-40B4-BE49-F238E27FC236}">
                <a16:creationId xmlns:a16="http://schemas.microsoft.com/office/drawing/2014/main" id="{88303485-368F-413B-AAC3-0AB3DAAB2F12}"/>
              </a:ext>
            </a:extLst>
          </p:cNvPr>
          <p:cNvSpPr/>
          <p:nvPr/>
        </p:nvSpPr>
        <p:spPr>
          <a:xfrm>
            <a:off x="6830693" y="5576350"/>
            <a:ext cx="350875" cy="365125"/>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48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68014" y="457200"/>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990600"/>
            <a:ext cx="184731" cy="369332"/>
          </a:xfrm>
          <a:prstGeom prst="rect">
            <a:avLst/>
          </a:prstGeom>
          <a:noFill/>
        </p:spPr>
        <p:txBody>
          <a:bodyPr wrap="none" rtlCol="0">
            <a:spAutoFit/>
          </a:bodyPr>
          <a:lstStyle/>
          <a:p>
            <a:endParaRPr lang="en-US" dirty="0"/>
          </a:p>
        </p:txBody>
      </p:sp>
      <p:sp>
        <p:nvSpPr>
          <p:cNvPr id="14" name="Rectangle 13"/>
          <p:cNvSpPr/>
          <p:nvPr/>
        </p:nvSpPr>
        <p:spPr>
          <a:xfrm>
            <a:off x="5235261" y="1308925"/>
            <a:ext cx="1905000" cy="5863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63861" y="1438059"/>
            <a:ext cx="152400" cy="164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97261" y="1666659"/>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82235" y="1417287"/>
            <a:ext cx="152400" cy="164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34635" y="1584642"/>
            <a:ext cx="152400" cy="164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1107" y="1415117"/>
            <a:ext cx="152400" cy="1640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77254" y="1415116"/>
            <a:ext cx="152400" cy="1640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29654" y="1577249"/>
            <a:ext cx="152400" cy="1640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64507" y="1640157"/>
            <a:ext cx="4572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2415861" y="1640157"/>
            <a:ext cx="274320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29531" y="1316351"/>
            <a:ext cx="2632487" cy="646331"/>
          </a:xfrm>
          <a:prstGeom prst="rect">
            <a:avLst/>
          </a:prstGeom>
          <a:noFill/>
        </p:spPr>
        <p:txBody>
          <a:bodyPr wrap="square" rtlCol="0">
            <a:spAutoFit/>
          </a:bodyPr>
          <a:lstStyle/>
          <a:p>
            <a:r>
              <a:rPr lang="en-US" dirty="0"/>
              <a:t>Heidelberg software inverts pattern</a:t>
            </a:r>
          </a:p>
        </p:txBody>
      </p:sp>
      <p:sp>
        <p:nvSpPr>
          <p:cNvPr id="29" name="Curved Right Arrow 28"/>
          <p:cNvSpPr/>
          <p:nvPr/>
        </p:nvSpPr>
        <p:spPr>
          <a:xfrm>
            <a:off x="1703034" y="4499060"/>
            <a:ext cx="731520" cy="7522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p:cNvSpPr/>
          <p:nvPr/>
        </p:nvSpPr>
        <p:spPr>
          <a:xfrm>
            <a:off x="6080902" y="4384477"/>
            <a:ext cx="731520" cy="7509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3352800" y="4505852"/>
            <a:ext cx="1519726" cy="369332"/>
          </a:xfrm>
          <a:prstGeom prst="rect">
            <a:avLst/>
          </a:prstGeom>
          <a:noFill/>
        </p:spPr>
        <p:txBody>
          <a:bodyPr wrap="square" rtlCol="0">
            <a:spAutoFit/>
          </a:bodyPr>
          <a:lstStyle/>
          <a:p>
            <a:r>
              <a:rPr lang="en-US" dirty="0"/>
              <a:t>Mirror in X</a:t>
            </a:r>
          </a:p>
        </p:txBody>
      </p:sp>
      <p:cxnSp>
        <p:nvCxnSpPr>
          <p:cNvPr id="33" name="Straight Arrow Connector 32"/>
          <p:cNvCxnSpPr/>
          <p:nvPr/>
        </p:nvCxnSpPr>
        <p:spPr>
          <a:xfrm>
            <a:off x="2616437" y="4875184"/>
            <a:ext cx="317262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07308" y="1904607"/>
            <a:ext cx="1218122" cy="307777"/>
          </a:xfrm>
          <a:prstGeom prst="rect">
            <a:avLst/>
          </a:prstGeom>
          <a:noFill/>
        </p:spPr>
        <p:txBody>
          <a:bodyPr wrap="square" rtlCol="0">
            <a:spAutoFit/>
          </a:bodyPr>
          <a:lstStyle/>
          <a:p>
            <a:r>
              <a:rPr lang="en-US" sz="1400" dirty="0"/>
              <a:t>Easy to create</a:t>
            </a:r>
          </a:p>
        </p:txBody>
      </p:sp>
      <p:sp>
        <p:nvSpPr>
          <p:cNvPr id="35" name="TextBox 34"/>
          <p:cNvSpPr txBox="1"/>
          <p:nvPr/>
        </p:nvSpPr>
        <p:spPr>
          <a:xfrm>
            <a:off x="5568913" y="1842463"/>
            <a:ext cx="1218122" cy="307777"/>
          </a:xfrm>
          <a:prstGeom prst="rect">
            <a:avLst/>
          </a:prstGeom>
          <a:noFill/>
        </p:spPr>
        <p:txBody>
          <a:bodyPr wrap="square" rtlCol="0">
            <a:spAutoFit/>
          </a:bodyPr>
          <a:lstStyle/>
          <a:p>
            <a:r>
              <a:rPr lang="en-US" sz="1400" dirty="0"/>
              <a:t>hard to create</a:t>
            </a:r>
          </a:p>
        </p:txBody>
      </p:sp>
      <p:sp>
        <p:nvSpPr>
          <p:cNvPr id="12" name="Rectangle 11"/>
          <p:cNvSpPr/>
          <p:nvPr/>
        </p:nvSpPr>
        <p:spPr>
          <a:xfrm>
            <a:off x="849316" y="4499060"/>
            <a:ext cx="672547" cy="191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49316" y="4690518"/>
            <a:ext cx="215347" cy="560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64663" y="4875184"/>
            <a:ext cx="267846" cy="157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070041" y="4403331"/>
            <a:ext cx="672547" cy="191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527241" y="4598386"/>
            <a:ext cx="215347" cy="560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259395" y="4800142"/>
            <a:ext cx="267846" cy="157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29D5337-1EE2-46ED-A62F-B85B0A9BEC6B}"/>
              </a:ext>
            </a:extLst>
          </p:cNvPr>
          <p:cNvSpPr txBox="1"/>
          <p:nvPr/>
        </p:nvSpPr>
        <p:spPr>
          <a:xfrm>
            <a:off x="664098" y="534818"/>
            <a:ext cx="7326271" cy="646331"/>
          </a:xfrm>
          <a:prstGeom prst="rect">
            <a:avLst/>
          </a:prstGeom>
          <a:noFill/>
        </p:spPr>
        <p:txBody>
          <a:bodyPr wrap="square" rtlCol="0">
            <a:spAutoFit/>
          </a:bodyPr>
          <a:lstStyle/>
          <a:p>
            <a:pPr marL="285750" indent="-285750">
              <a:buFont typeface="Arial" panose="020B0604020202020204" pitchFamily="34" charset="0"/>
              <a:buChar char="•"/>
            </a:pPr>
            <a:r>
              <a:rPr lang="en-US" dirty="0"/>
              <a:t>Text labels are not polygons</a:t>
            </a:r>
          </a:p>
          <a:p>
            <a:pPr marL="285750" indent="-285750">
              <a:buFont typeface="Arial" panose="020B0604020202020204" pitchFamily="34" charset="0"/>
              <a:buChar char="•"/>
            </a:pPr>
            <a:r>
              <a:rPr lang="en-US" dirty="0"/>
              <a:t>Mask polarity should not be a consideration when create your drawing</a:t>
            </a:r>
          </a:p>
        </p:txBody>
      </p:sp>
      <p:sp>
        <p:nvSpPr>
          <p:cNvPr id="68" name="TextBox 67">
            <a:extLst>
              <a:ext uri="{FF2B5EF4-FFF2-40B4-BE49-F238E27FC236}">
                <a16:creationId xmlns:a16="http://schemas.microsoft.com/office/drawing/2014/main" id="{6D7DA0AE-7134-4E22-8B7D-2D4CBF052684}"/>
              </a:ext>
            </a:extLst>
          </p:cNvPr>
          <p:cNvSpPr txBox="1"/>
          <p:nvPr/>
        </p:nvSpPr>
        <p:spPr>
          <a:xfrm>
            <a:off x="609600" y="3679383"/>
            <a:ext cx="7326271" cy="646331"/>
          </a:xfrm>
          <a:prstGeom prst="rect">
            <a:avLst/>
          </a:prstGeom>
          <a:noFill/>
        </p:spPr>
        <p:txBody>
          <a:bodyPr wrap="square" rtlCol="0">
            <a:spAutoFit/>
          </a:bodyPr>
          <a:lstStyle/>
          <a:p>
            <a:pPr marL="285750" indent="-285750">
              <a:buFont typeface="Arial" panose="020B0604020202020204" pitchFamily="34" charset="0"/>
              <a:buChar char="•"/>
            </a:pPr>
            <a:r>
              <a:rPr lang="en-US" dirty="0"/>
              <a:t>Mask aligner masks require X mirroring if topside aligned (i.e. looking through the glass side of the mask)</a:t>
            </a:r>
          </a:p>
        </p:txBody>
      </p:sp>
      <p:sp>
        <p:nvSpPr>
          <p:cNvPr id="9" name="TextBox 8">
            <a:extLst>
              <a:ext uri="{FF2B5EF4-FFF2-40B4-BE49-F238E27FC236}">
                <a16:creationId xmlns:a16="http://schemas.microsoft.com/office/drawing/2014/main" id="{BB375B87-4B8C-4DB1-A87A-530393DC75F5}"/>
              </a:ext>
            </a:extLst>
          </p:cNvPr>
          <p:cNvSpPr txBox="1"/>
          <p:nvPr/>
        </p:nvSpPr>
        <p:spPr>
          <a:xfrm>
            <a:off x="468014" y="2671"/>
            <a:ext cx="4452950" cy="523220"/>
          </a:xfrm>
          <a:prstGeom prst="rect">
            <a:avLst/>
          </a:prstGeom>
          <a:noFill/>
        </p:spPr>
        <p:txBody>
          <a:bodyPr wrap="none" rtlCol="0">
            <a:spAutoFit/>
          </a:bodyPr>
          <a:lstStyle/>
          <a:p>
            <a:r>
              <a:rPr lang="en-US" sz="2800" dirty="0">
                <a:solidFill>
                  <a:schemeClr val="accent6">
                    <a:lumMod val="75000"/>
                  </a:schemeClr>
                </a:solidFill>
              </a:rPr>
              <a:t>General Rules for ALL designs</a:t>
            </a:r>
          </a:p>
        </p:txBody>
      </p:sp>
      <p:sp>
        <p:nvSpPr>
          <p:cNvPr id="27" name="TextBox 26">
            <a:extLst>
              <a:ext uri="{FF2B5EF4-FFF2-40B4-BE49-F238E27FC236}">
                <a16:creationId xmlns:a16="http://schemas.microsoft.com/office/drawing/2014/main" id="{842E7950-F765-4B78-A8A6-015C01247C72}"/>
              </a:ext>
            </a:extLst>
          </p:cNvPr>
          <p:cNvSpPr txBox="1"/>
          <p:nvPr/>
        </p:nvSpPr>
        <p:spPr>
          <a:xfrm>
            <a:off x="609600" y="5345776"/>
            <a:ext cx="7435269" cy="646331"/>
          </a:xfrm>
          <a:prstGeom prst="rect">
            <a:avLst/>
          </a:prstGeom>
          <a:noFill/>
        </p:spPr>
        <p:txBody>
          <a:bodyPr wrap="square" rtlCol="0">
            <a:spAutoFit/>
          </a:bodyPr>
          <a:lstStyle/>
          <a:p>
            <a:pPr marL="285750" indent="-285750">
              <a:buFont typeface="Arial" panose="020B0604020202020204" pitchFamily="34" charset="0"/>
              <a:buChar char="•"/>
            </a:pPr>
            <a:r>
              <a:rPr lang="en-US" dirty="0"/>
              <a:t>Align die in straight grids if you will be using the dicing saw and leave room in street for dicing blade i.e. &gt;200um.</a:t>
            </a:r>
          </a:p>
        </p:txBody>
      </p:sp>
      <p:pic>
        <p:nvPicPr>
          <p:cNvPr id="28" name="Picture 27">
            <a:extLst>
              <a:ext uri="{FF2B5EF4-FFF2-40B4-BE49-F238E27FC236}">
                <a16:creationId xmlns:a16="http://schemas.microsoft.com/office/drawing/2014/main" id="{FE63771C-7AFF-46B2-98CB-F44DF303B057}"/>
              </a:ext>
            </a:extLst>
          </p:cNvPr>
          <p:cNvPicPr>
            <a:picLocks noChangeAspect="1"/>
          </p:cNvPicPr>
          <p:nvPr/>
        </p:nvPicPr>
        <p:blipFill>
          <a:blip r:embed="rId3"/>
          <a:stretch>
            <a:fillRect/>
          </a:stretch>
        </p:blipFill>
        <p:spPr>
          <a:xfrm>
            <a:off x="18474" y="6308148"/>
            <a:ext cx="3486726" cy="525826"/>
          </a:xfrm>
          <a:prstGeom prst="rect">
            <a:avLst/>
          </a:prstGeom>
        </p:spPr>
      </p:pic>
      <p:sp>
        <p:nvSpPr>
          <p:cNvPr id="2" name="Footer Placeholder 1">
            <a:extLst>
              <a:ext uri="{FF2B5EF4-FFF2-40B4-BE49-F238E27FC236}">
                <a16:creationId xmlns:a16="http://schemas.microsoft.com/office/drawing/2014/main" id="{4045D54E-01E0-4BF5-A41D-09353E2EEAB3}"/>
              </a:ext>
            </a:extLst>
          </p:cNvPr>
          <p:cNvSpPr>
            <a:spLocks noGrp="1"/>
          </p:cNvSpPr>
          <p:nvPr>
            <p:ph type="ftr" sz="quarter" idx="11"/>
          </p:nvPr>
        </p:nvSpPr>
        <p:spPr/>
        <p:txBody>
          <a:bodyPr/>
          <a:lstStyle/>
          <a:p>
            <a:r>
              <a:rPr lang="en-US"/>
              <a:t>B. Lewis</a:t>
            </a:r>
          </a:p>
        </p:txBody>
      </p:sp>
      <p:sp>
        <p:nvSpPr>
          <p:cNvPr id="3" name="Slide Number Placeholder 2">
            <a:extLst>
              <a:ext uri="{FF2B5EF4-FFF2-40B4-BE49-F238E27FC236}">
                <a16:creationId xmlns:a16="http://schemas.microsoft.com/office/drawing/2014/main" id="{5C9F856F-8CB9-4FE6-A35C-5613DFFA7DFC}"/>
              </a:ext>
            </a:extLst>
          </p:cNvPr>
          <p:cNvSpPr>
            <a:spLocks noGrp="1"/>
          </p:cNvSpPr>
          <p:nvPr>
            <p:ph type="sldNum" sz="quarter" idx="12"/>
          </p:nvPr>
        </p:nvSpPr>
        <p:spPr/>
        <p:txBody>
          <a:bodyPr/>
          <a:lstStyle/>
          <a:p>
            <a:fld id="{692584FB-82F3-4746-96E7-5BA049B28189}" type="slidenum">
              <a:rPr lang="en-US" smtClean="0"/>
              <a:t>15</a:t>
            </a:fld>
            <a:endParaRPr lang="en-US"/>
          </a:p>
        </p:txBody>
      </p:sp>
      <p:sp>
        <p:nvSpPr>
          <p:cNvPr id="4" name="Rectangle 3">
            <a:extLst>
              <a:ext uri="{FF2B5EF4-FFF2-40B4-BE49-F238E27FC236}">
                <a16:creationId xmlns:a16="http://schemas.microsoft.com/office/drawing/2014/main" id="{72A121D3-AD56-4D38-8295-FA8162C40F71}"/>
              </a:ext>
            </a:extLst>
          </p:cNvPr>
          <p:cNvSpPr/>
          <p:nvPr/>
        </p:nvSpPr>
        <p:spPr>
          <a:xfrm>
            <a:off x="2669680" y="252732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9C0F02ED-149A-4BC1-B0C4-F28350011104}"/>
              </a:ext>
            </a:extLst>
          </p:cNvPr>
          <p:cNvSpPr/>
          <p:nvPr/>
        </p:nvSpPr>
        <p:spPr>
          <a:xfrm rot="2229419">
            <a:off x="3396414" y="2375300"/>
            <a:ext cx="759916" cy="8442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B742E2-5200-4780-909A-1E2E83C1CE99}"/>
              </a:ext>
            </a:extLst>
          </p:cNvPr>
          <p:cNvSpPr txBox="1"/>
          <p:nvPr/>
        </p:nvSpPr>
        <p:spPr>
          <a:xfrm>
            <a:off x="700211" y="2421690"/>
            <a:ext cx="1729320" cy="369332"/>
          </a:xfrm>
          <a:prstGeom prst="rect">
            <a:avLst/>
          </a:prstGeom>
          <a:noFill/>
        </p:spPr>
        <p:txBody>
          <a:bodyPr wrap="none" rtlCol="0">
            <a:spAutoFit/>
          </a:bodyPr>
          <a:lstStyle/>
          <a:p>
            <a:pPr marL="285750" indent="-285750">
              <a:buFont typeface="Arial" panose="020B0604020202020204" pitchFamily="34" charset="0"/>
              <a:buChar char="•"/>
            </a:pPr>
            <a:r>
              <a:rPr lang="en-US" dirty="0"/>
              <a:t>Overlap is OK</a:t>
            </a:r>
          </a:p>
        </p:txBody>
      </p:sp>
    </p:spTree>
    <p:extLst>
      <p:ext uri="{BB962C8B-B14F-4D97-AF65-F5344CB8AC3E}">
        <p14:creationId xmlns:p14="http://schemas.microsoft.com/office/powerpoint/2010/main" val="45331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69B4D2-FFFF-4DF1-96E7-C93E574FC8CD}"/>
              </a:ext>
            </a:extLst>
          </p:cNvPr>
          <p:cNvSpPr txBox="1"/>
          <p:nvPr/>
        </p:nvSpPr>
        <p:spPr>
          <a:xfrm>
            <a:off x="330129" y="868071"/>
            <a:ext cx="3238936" cy="3477875"/>
          </a:xfrm>
          <a:prstGeom prst="rect">
            <a:avLst/>
          </a:prstGeom>
          <a:noFill/>
        </p:spPr>
        <p:txBody>
          <a:bodyPr wrap="square">
            <a:spAutoFit/>
          </a:bodyPr>
          <a:lstStyle/>
          <a:p>
            <a:pPr marL="285750" indent="-285750">
              <a:buFont typeface="Arial" panose="020B0604020202020204" pitchFamily="34" charset="0"/>
              <a:buChar char="•"/>
            </a:pPr>
            <a:r>
              <a:rPr lang="en-US" sz="2000" dirty="0"/>
              <a:t>Entire device in one </a:t>
            </a:r>
            <a:r>
              <a:rPr lang="en-US" sz="2000" dirty="0" err="1"/>
              <a:t>gsdii</a:t>
            </a:r>
            <a:endParaRPr lang="en-US" sz="2000" dirty="0"/>
          </a:p>
          <a:p>
            <a:pPr marL="285750" indent="-285750">
              <a:buFont typeface="Arial" panose="020B0604020202020204" pitchFamily="34" charset="0"/>
              <a:buChar char="•"/>
            </a:pPr>
            <a:r>
              <a:rPr lang="en-US" sz="2000" dirty="0"/>
              <a:t>use “layers” to draw each process layer of the device</a:t>
            </a:r>
          </a:p>
          <a:p>
            <a:pPr marL="285750" indent="-285750">
              <a:buFont typeface="Arial" panose="020B0604020202020204" pitchFamily="34" charset="0"/>
              <a:buChar char="•"/>
            </a:pPr>
            <a:r>
              <a:rPr lang="en-US" sz="2000" dirty="0"/>
              <a:t>“cell” function and hierarchy </a:t>
            </a:r>
          </a:p>
          <a:p>
            <a:pPr marL="285750" indent="-285750">
              <a:buFont typeface="Arial" panose="020B0604020202020204" pitchFamily="34" charset="0"/>
              <a:buChar char="•"/>
            </a:pPr>
            <a:r>
              <a:rPr lang="en-US" sz="2000" dirty="0"/>
              <a:t>Only one circle, rectangle and triangle.</a:t>
            </a:r>
          </a:p>
          <a:p>
            <a:pPr marL="285750" indent="-285750">
              <a:buFont typeface="Arial" panose="020B0604020202020204" pitchFamily="34" charset="0"/>
              <a:buChar char="•"/>
            </a:pPr>
            <a:endParaRPr lang="en-US" sz="2000" dirty="0"/>
          </a:p>
          <a:p>
            <a:endParaRPr lang="en-US" sz="2000" dirty="0"/>
          </a:p>
          <a:p>
            <a:endParaRPr lang="en-US" sz="2000" dirty="0"/>
          </a:p>
          <a:p>
            <a:endParaRPr lang="en-US" sz="2000" dirty="0"/>
          </a:p>
        </p:txBody>
      </p:sp>
      <p:sp>
        <p:nvSpPr>
          <p:cNvPr id="3" name="TextBox 2">
            <a:extLst>
              <a:ext uri="{FF2B5EF4-FFF2-40B4-BE49-F238E27FC236}">
                <a16:creationId xmlns:a16="http://schemas.microsoft.com/office/drawing/2014/main" id="{AD0A0626-4B7C-4D91-AC60-026B7E0957DB}"/>
              </a:ext>
            </a:extLst>
          </p:cNvPr>
          <p:cNvSpPr txBox="1"/>
          <p:nvPr/>
        </p:nvSpPr>
        <p:spPr>
          <a:xfrm>
            <a:off x="453160" y="281592"/>
            <a:ext cx="8153400" cy="646331"/>
          </a:xfrm>
          <a:prstGeom prst="rect">
            <a:avLst/>
          </a:prstGeom>
          <a:noFill/>
        </p:spPr>
        <p:txBody>
          <a:bodyPr wrap="square" rtlCol="0">
            <a:spAutoFit/>
          </a:bodyPr>
          <a:lstStyle/>
          <a:p>
            <a:r>
              <a:rPr lang="en-US" sz="3600" dirty="0">
                <a:solidFill>
                  <a:schemeClr val="accent6">
                    <a:lumMod val="75000"/>
                  </a:schemeClr>
                </a:solidFill>
              </a:rPr>
              <a:t>“Layout Editor” </a:t>
            </a:r>
            <a:r>
              <a:rPr lang="en-US" sz="3600" dirty="0" err="1">
                <a:solidFill>
                  <a:schemeClr val="accent6">
                    <a:lumMod val="75000"/>
                  </a:schemeClr>
                </a:solidFill>
              </a:rPr>
              <a:t>GDSii</a:t>
            </a:r>
            <a:r>
              <a:rPr lang="en-US" sz="3600" dirty="0">
                <a:solidFill>
                  <a:schemeClr val="accent6">
                    <a:lumMod val="75000"/>
                  </a:schemeClr>
                </a:solidFill>
              </a:rPr>
              <a:t> CAD Software </a:t>
            </a:r>
          </a:p>
        </p:txBody>
      </p:sp>
      <p:sp>
        <p:nvSpPr>
          <p:cNvPr id="8" name="Rectangle 7">
            <a:extLst>
              <a:ext uri="{FF2B5EF4-FFF2-40B4-BE49-F238E27FC236}">
                <a16:creationId xmlns:a16="http://schemas.microsoft.com/office/drawing/2014/main" id="{2D16078B-B671-4FDF-9444-3367B8F5D24B}"/>
              </a:ext>
            </a:extLst>
          </p:cNvPr>
          <p:cNvSpPr/>
          <p:nvPr/>
        </p:nvSpPr>
        <p:spPr>
          <a:xfrm>
            <a:off x="6741968" y="3503033"/>
            <a:ext cx="1828800" cy="1219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27" name="Rectangle 26">
            <a:extLst>
              <a:ext uri="{FF2B5EF4-FFF2-40B4-BE49-F238E27FC236}">
                <a16:creationId xmlns:a16="http://schemas.microsoft.com/office/drawing/2014/main" id="{E61907FC-4CCF-4F65-BD55-35F914EC641A}"/>
              </a:ext>
            </a:extLst>
          </p:cNvPr>
          <p:cNvSpPr/>
          <p:nvPr/>
        </p:nvSpPr>
        <p:spPr>
          <a:xfrm>
            <a:off x="6741968" y="1865042"/>
            <a:ext cx="1828800" cy="1219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29" name="Rectangle 28">
            <a:extLst>
              <a:ext uri="{FF2B5EF4-FFF2-40B4-BE49-F238E27FC236}">
                <a16:creationId xmlns:a16="http://schemas.microsoft.com/office/drawing/2014/main" id="{AB8D1D7D-7834-4221-938C-90FFCC6EDD79}"/>
              </a:ext>
            </a:extLst>
          </p:cNvPr>
          <p:cNvSpPr/>
          <p:nvPr/>
        </p:nvSpPr>
        <p:spPr>
          <a:xfrm>
            <a:off x="4252769" y="3492076"/>
            <a:ext cx="1828800" cy="1219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32" name="Rectangle 31">
            <a:extLst>
              <a:ext uri="{FF2B5EF4-FFF2-40B4-BE49-F238E27FC236}">
                <a16:creationId xmlns:a16="http://schemas.microsoft.com/office/drawing/2014/main" id="{153DAB3D-1F5E-4CB5-9318-E8B08033AB52}"/>
              </a:ext>
            </a:extLst>
          </p:cNvPr>
          <p:cNvSpPr/>
          <p:nvPr/>
        </p:nvSpPr>
        <p:spPr>
          <a:xfrm>
            <a:off x="7576416" y="3966344"/>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E51DAC4-0C6A-4ADC-BB7B-F88EAC0463B9}"/>
              </a:ext>
            </a:extLst>
          </p:cNvPr>
          <p:cNvSpPr/>
          <p:nvPr/>
        </p:nvSpPr>
        <p:spPr>
          <a:xfrm>
            <a:off x="4267200" y="1865792"/>
            <a:ext cx="1828800" cy="1219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57" name="Rectangle 56">
            <a:extLst>
              <a:ext uri="{FF2B5EF4-FFF2-40B4-BE49-F238E27FC236}">
                <a16:creationId xmlns:a16="http://schemas.microsoft.com/office/drawing/2014/main" id="{0891790C-E690-40FA-9460-634896274A03}"/>
              </a:ext>
            </a:extLst>
          </p:cNvPr>
          <p:cNvSpPr/>
          <p:nvPr/>
        </p:nvSpPr>
        <p:spPr>
          <a:xfrm>
            <a:off x="1730231" y="3471294"/>
            <a:ext cx="1828800" cy="1219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75" name="Rectangle 74">
            <a:extLst>
              <a:ext uri="{FF2B5EF4-FFF2-40B4-BE49-F238E27FC236}">
                <a16:creationId xmlns:a16="http://schemas.microsoft.com/office/drawing/2014/main" id="{E52D1311-CD98-4C86-B1BA-4FB8128696F8}"/>
              </a:ext>
            </a:extLst>
          </p:cNvPr>
          <p:cNvSpPr/>
          <p:nvPr/>
        </p:nvSpPr>
        <p:spPr>
          <a:xfrm>
            <a:off x="6819900" y="5267238"/>
            <a:ext cx="1828800" cy="1219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77" name="Isosceles Triangle 76">
            <a:extLst>
              <a:ext uri="{FF2B5EF4-FFF2-40B4-BE49-F238E27FC236}">
                <a16:creationId xmlns:a16="http://schemas.microsoft.com/office/drawing/2014/main" id="{60CE567C-8B62-464B-8E29-C04A9511409B}"/>
              </a:ext>
            </a:extLst>
          </p:cNvPr>
          <p:cNvSpPr/>
          <p:nvPr/>
        </p:nvSpPr>
        <p:spPr>
          <a:xfrm>
            <a:off x="7598065" y="5712683"/>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6DF7ED5-98A1-491E-86CA-42A9D7031ABF}"/>
              </a:ext>
            </a:extLst>
          </p:cNvPr>
          <p:cNvSpPr/>
          <p:nvPr/>
        </p:nvSpPr>
        <p:spPr>
          <a:xfrm>
            <a:off x="4266624" y="5267238"/>
            <a:ext cx="1828800" cy="1219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83" name="Isosceles Triangle 82">
            <a:extLst>
              <a:ext uri="{FF2B5EF4-FFF2-40B4-BE49-F238E27FC236}">
                <a16:creationId xmlns:a16="http://schemas.microsoft.com/office/drawing/2014/main" id="{EDDA1057-35EC-4BC1-9A05-3ED8A03428B5}"/>
              </a:ext>
            </a:extLst>
          </p:cNvPr>
          <p:cNvSpPr/>
          <p:nvPr/>
        </p:nvSpPr>
        <p:spPr>
          <a:xfrm>
            <a:off x="4338205" y="5776712"/>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175FD132-3EA9-4C14-A668-59474E8DFB84}"/>
              </a:ext>
            </a:extLst>
          </p:cNvPr>
          <p:cNvSpPr/>
          <p:nvPr/>
        </p:nvSpPr>
        <p:spPr>
          <a:xfrm>
            <a:off x="5811405" y="5741652"/>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FCA6620B-450A-4248-95FD-DECD2DD69A89}"/>
              </a:ext>
            </a:extLst>
          </p:cNvPr>
          <p:cNvSpPr/>
          <p:nvPr/>
        </p:nvSpPr>
        <p:spPr>
          <a:xfrm>
            <a:off x="1801236" y="3989369"/>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a:extLst>
              <a:ext uri="{FF2B5EF4-FFF2-40B4-BE49-F238E27FC236}">
                <a16:creationId xmlns:a16="http://schemas.microsoft.com/office/drawing/2014/main" id="{D098243C-697C-4D96-8D6F-663D39435491}"/>
              </a:ext>
            </a:extLst>
          </p:cNvPr>
          <p:cNvSpPr/>
          <p:nvPr/>
        </p:nvSpPr>
        <p:spPr>
          <a:xfrm>
            <a:off x="3269241" y="3966594"/>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A8A0374-3D96-445F-A5F4-EB4022EC633E}"/>
              </a:ext>
            </a:extLst>
          </p:cNvPr>
          <p:cNvSpPr/>
          <p:nvPr/>
        </p:nvSpPr>
        <p:spPr>
          <a:xfrm>
            <a:off x="7581899" y="2381554"/>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6A4A454-52D1-40E5-ABF3-BE88DBD01ABA}"/>
              </a:ext>
            </a:extLst>
          </p:cNvPr>
          <p:cNvSpPr/>
          <p:nvPr/>
        </p:nvSpPr>
        <p:spPr>
          <a:xfrm>
            <a:off x="4381500" y="1990857"/>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48B46472-0E91-4910-9554-80FF5EF07F55}"/>
              </a:ext>
            </a:extLst>
          </p:cNvPr>
          <p:cNvSpPr/>
          <p:nvPr/>
        </p:nvSpPr>
        <p:spPr>
          <a:xfrm>
            <a:off x="5850660" y="1977433"/>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87616A66-1307-468F-80C7-5EFD2DA90479}"/>
              </a:ext>
            </a:extLst>
          </p:cNvPr>
          <p:cNvSpPr/>
          <p:nvPr/>
        </p:nvSpPr>
        <p:spPr>
          <a:xfrm>
            <a:off x="5090969" y="2016931"/>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D8439280-1F91-4603-B4CA-BB4BFFB1D3B7}"/>
              </a:ext>
            </a:extLst>
          </p:cNvPr>
          <p:cNvSpPr/>
          <p:nvPr/>
        </p:nvSpPr>
        <p:spPr>
          <a:xfrm>
            <a:off x="4377460" y="2815086"/>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07F79F70-6219-47A0-83BD-44998BA7BA5B}"/>
              </a:ext>
            </a:extLst>
          </p:cNvPr>
          <p:cNvSpPr/>
          <p:nvPr/>
        </p:nvSpPr>
        <p:spPr>
          <a:xfrm>
            <a:off x="5104824" y="2791668"/>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B7DC869-9F72-49E2-8024-C812652D64E7}"/>
              </a:ext>
            </a:extLst>
          </p:cNvPr>
          <p:cNvSpPr/>
          <p:nvPr/>
        </p:nvSpPr>
        <p:spPr>
          <a:xfrm>
            <a:off x="5850660" y="2811417"/>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DF6CCA6D-9039-4162-A443-102DC0FA0C42}"/>
              </a:ext>
            </a:extLst>
          </p:cNvPr>
          <p:cNvSpPr/>
          <p:nvPr/>
        </p:nvSpPr>
        <p:spPr>
          <a:xfrm>
            <a:off x="1872818" y="3572485"/>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0636422B-6D92-43FF-9C9E-F727F232E80D}"/>
              </a:ext>
            </a:extLst>
          </p:cNvPr>
          <p:cNvSpPr/>
          <p:nvPr/>
        </p:nvSpPr>
        <p:spPr>
          <a:xfrm>
            <a:off x="3341978" y="3559061"/>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37B0066-D93F-42E0-A263-18AAE2295317}"/>
              </a:ext>
            </a:extLst>
          </p:cNvPr>
          <p:cNvSpPr/>
          <p:nvPr/>
        </p:nvSpPr>
        <p:spPr>
          <a:xfrm>
            <a:off x="2582287" y="3598559"/>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36A6C54-8B07-47DD-82A8-2C145FA443CB}"/>
              </a:ext>
            </a:extLst>
          </p:cNvPr>
          <p:cNvSpPr/>
          <p:nvPr/>
        </p:nvSpPr>
        <p:spPr>
          <a:xfrm>
            <a:off x="1868778" y="4396714"/>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70A533A-0D51-4372-8DF0-A882F4DE5FFF}"/>
              </a:ext>
            </a:extLst>
          </p:cNvPr>
          <p:cNvSpPr/>
          <p:nvPr/>
        </p:nvSpPr>
        <p:spPr>
          <a:xfrm>
            <a:off x="2596142" y="4373296"/>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AB55158D-B6E1-4AD2-BF3C-8E796697BD1A}"/>
              </a:ext>
            </a:extLst>
          </p:cNvPr>
          <p:cNvSpPr/>
          <p:nvPr/>
        </p:nvSpPr>
        <p:spPr>
          <a:xfrm>
            <a:off x="3341978" y="4393045"/>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92FCF02-604B-4BE9-8638-52E8C73B1E4D}"/>
              </a:ext>
            </a:extLst>
          </p:cNvPr>
          <p:cNvSpPr/>
          <p:nvPr/>
        </p:nvSpPr>
        <p:spPr>
          <a:xfrm>
            <a:off x="4704772" y="3849785"/>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6569D12-BB73-4B73-9E7C-AA0C2E312865}"/>
              </a:ext>
            </a:extLst>
          </p:cNvPr>
          <p:cNvSpPr/>
          <p:nvPr/>
        </p:nvSpPr>
        <p:spPr>
          <a:xfrm>
            <a:off x="5393170" y="3849785"/>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6B2F359D-17A7-4D02-9E60-6D352A4D9040}"/>
              </a:ext>
            </a:extLst>
          </p:cNvPr>
          <p:cNvSpPr/>
          <p:nvPr/>
        </p:nvSpPr>
        <p:spPr>
          <a:xfrm>
            <a:off x="4704772" y="4360426"/>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97CC623A-9DAB-42FF-8DB7-F2A3F379B673}"/>
              </a:ext>
            </a:extLst>
          </p:cNvPr>
          <p:cNvSpPr/>
          <p:nvPr/>
        </p:nvSpPr>
        <p:spPr>
          <a:xfrm>
            <a:off x="5393170" y="4360426"/>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5BC5A7B-8A09-46C8-B14F-2DAE7E197D6E}"/>
              </a:ext>
            </a:extLst>
          </p:cNvPr>
          <p:cNvSpPr/>
          <p:nvPr/>
        </p:nvSpPr>
        <p:spPr>
          <a:xfrm>
            <a:off x="2225387" y="3797753"/>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BE7C3AA5-D7A1-47ED-90EE-D517136B2FA8}"/>
              </a:ext>
            </a:extLst>
          </p:cNvPr>
          <p:cNvSpPr/>
          <p:nvPr/>
        </p:nvSpPr>
        <p:spPr>
          <a:xfrm>
            <a:off x="2913785" y="3797753"/>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027030F8-7F6E-489A-875C-DB2745FB3DEC}"/>
              </a:ext>
            </a:extLst>
          </p:cNvPr>
          <p:cNvSpPr/>
          <p:nvPr/>
        </p:nvSpPr>
        <p:spPr>
          <a:xfrm>
            <a:off x="2225387" y="4308394"/>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B5E7E08-D8CB-44B7-8767-D3D435B747FE}"/>
              </a:ext>
            </a:extLst>
          </p:cNvPr>
          <p:cNvSpPr/>
          <p:nvPr/>
        </p:nvSpPr>
        <p:spPr>
          <a:xfrm>
            <a:off x="2913785" y="4308394"/>
            <a:ext cx="191655" cy="1035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834362EC-2202-4D7D-A020-C8A0F6F65019}"/>
              </a:ext>
            </a:extLst>
          </p:cNvPr>
          <p:cNvSpPr txBox="1"/>
          <p:nvPr/>
        </p:nvSpPr>
        <p:spPr>
          <a:xfrm>
            <a:off x="6762317" y="1493062"/>
            <a:ext cx="1756639" cy="338554"/>
          </a:xfrm>
          <a:prstGeom prst="rect">
            <a:avLst/>
          </a:prstGeom>
          <a:noFill/>
        </p:spPr>
        <p:txBody>
          <a:bodyPr wrap="square" rtlCol="0">
            <a:spAutoFit/>
          </a:bodyPr>
          <a:lstStyle/>
          <a:p>
            <a:r>
              <a:rPr lang="en-US" sz="1600" dirty="0"/>
              <a:t>Cell=circle (layer 1)</a:t>
            </a:r>
          </a:p>
        </p:txBody>
      </p:sp>
      <p:sp>
        <p:nvSpPr>
          <p:cNvPr id="169" name="TextBox 168">
            <a:extLst>
              <a:ext uri="{FF2B5EF4-FFF2-40B4-BE49-F238E27FC236}">
                <a16:creationId xmlns:a16="http://schemas.microsoft.com/office/drawing/2014/main" id="{B462227E-D106-4122-8ED7-5B2A0B16016A}"/>
              </a:ext>
            </a:extLst>
          </p:cNvPr>
          <p:cNvSpPr txBox="1"/>
          <p:nvPr/>
        </p:nvSpPr>
        <p:spPr>
          <a:xfrm>
            <a:off x="6614390" y="3161413"/>
            <a:ext cx="2083953" cy="338554"/>
          </a:xfrm>
          <a:prstGeom prst="rect">
            <a:avLst/>
          </a:prstGeom>
          <a:noFill/>
        </p:spPr>
        <p:txBody>
          <a:bodyPr wrap="square" rtlCol="0">
            <a:spAutoFit/>
          </a:bodyPr>
          <a:lstStyle/>
          <a:p>
            <a:r>
              <a:rPr lang="en-US" sz="1600" dirty="0"/>
              <a:t>Cell=rectangle (layer 2</a:t>
            </a:r>
          </a:p>
        </p:txBody>
      </p:sp>
      <p:sp>
        <p:nvSpPr>
          <p:cNvPr id="171" name="TextBox 170">
            <a:extLst>
              <a:ext uri="{FF2B5EF4-FFF2-40B4-BE49-F238E27FC236}">
                <a16:creationId xmlns:a16="http://schemas.microsoft.com/office/drawing/2014/main" id="{7FAA0D5C-9799-4836-810F-E6FA340B5A43}"/>
              </a:ext>
            </a:extLst>
          </p:cNvPr>
          <p:cNvSpPr txBox="1"/>
          <p:nvPr/>
        </p:nvSpPr>
        <p:spPr>
          <a:xfrm>
            <a:off x="6713537" y="4938397"/>
            <a:ext cx="2041525" cy="338554"/>
          </a:xfrm>
          <a:prstGeom prst="rect">
            <a:avLst/>
          </a:prstGeom>
          <a:noFill/>
        </p:spPr>
        <p:txBody>
          <a:bodyPr wrap="square" rtlCol="0">
            <a:spAutoFit/>
          </a:bodyPr>
          <a:lstStyle/>
          <a:p>
            <a:r>
              <a:rPr lang="en-US" sz="1600" dirty="0"/>
              <a:t>Cell=triangle (layer 3)</a:t>
            </a:r>
          </a:p>
        </p:txBody>
      </p:sp>
      <p:sp>
        <p:nvSpPr>
          <p:cNvPr id="173" name="TextBox 172">
            <a:extLst>
              <a:ext uri="{FF2B5EF4-FFF2-40B4-BE49-F238E27FC236}">
                <a16:creationId xmlns:a16="http://schemas.microsoft.com/office/drawing/2014/main" id="{6C92D8DB-6ECC-47C4-9867-ECF573433876}"/>
              </a:ext>
            </a:extLst>
          </p:cNvPr>
          <p:cNvSpPr txBox="1"/>
          <p:nvPr/>
        </p:nvSpPr>
        <p:spPr>
          <a:xfrm>
            <a:off x="4343400" y="1484679"/>
            <a:ext cx="1756639" cy="338554"/>
          </a:xfrm>
          <a:prstGeom prst="rect">
            <a:avLst/>
          </a:prstGeom>
          <a:noFill/>
        </p:spPr>
        <p:txBody>
          <a:bodyPr wrap="square" rtlCol="0">
            <a:spAutoFit/>
          </a:bodyPr>
          <a:lstStyle/>
          <a:p>
            <a:r>
              <a:rPr lang="en-US" sz="1600" dirty="0"/>
              <a:t>Cell=circle array</a:t>
            </a:r>
          </a:p>
        </p:txBody>
      </p:sp>
      <p:sp>
        <p:nvSpPr>
          <p:cNvPr id="175" name="TextBox 174">
            <a:extLst>
              <a:ext uri="{FF2B5EF4-FFF2-40B4-BE49-F238E27FC236}">
                <a16:creationId xmlns:a16="http://schemas.microsoft.com/office/drawing/2014/main" id="{694C3A5E-8D47-46D1-A9A7-0F25F4F31C2C}"/>
              </a:ext>
            </a:extLst>
          </p:cNvPr>
          <p:cNvSpPr txBox="1"/>
          <p:nvPr/>
        </p:nvSpPr>
        <p:spPr>
          <a:xfrm>
            <a:off x="4249594" y="3166276"/>
            <a:ext cx="2099540" cy="338554"/>
          </a:xfrm>
          <a:prstGeom prst="rect">
            <a:avLst/>
          </a:prstGeom>
          <a:noFill/>
        </p:spPr>
        <p:txBody>
          <a:bodyPr wrap="square" rtlCol="0">
            <a:spAutoFit/>
          </a:bodyPr>
          <a:lstStyle/>
          <a:p>
            <a:r>
              <a:rPr lang="en-US" sz="1600" dirty="0"/>
              <a:t>Cell=rectangle array</a:t>
            </a:r>
          </a:p>
        </p:txBody>
      </p:sp>
      <p:sp>
        <p:nvSpPr>
          <p:cNvPr id="177" name="TextBox 176">
            <a:extLst>
              <a:ext uri="{FF2B5EF4-FFF2-40B4-BE49-F238E27FC236}">
                <a16:creationId xmlns:a16="http://schemas.microsoft.com/office/drawing/2014/main" id="{22AB525E-1CF4-46B8-A373-5C389BB53FEA}"/>
              </a:ext>
            </a:extLst>
          </p:cNvPr>
          <p:cNvSpPr txBox="1"/>
          <p:nvPr/>
        </p:nvSpPr>
        <p:spPr>
          <a:xfrm>
            <a:off x="4302704" y="4938397"/>
            <a:ext cx="1756639" cy="338554"/>
          </a:xfrm>
          <a:prstGeom prst="rect">
            <a:avLst/>
          </a:prstGeom>
          <a:noFill/>
        </p:spPr>
        <p:txBody>
          <a:bodyPr wrap="square" rtlCol="0">
            <a:spAutoFit/>
          </a:bodyPr>
          <a:lstStyle/>
          <a:p>
            <a:r>
              <a:rPr lang="en-US" sz="1600" dirty="0"/>
              <a:t>Cell=triangle array</a:t>
            </a:r>
          </a:p>
        </p:txBody>
      </p:sp>
      <p:sp>
        <p:nvSpPr>
          <p:cNvPr id="179" name="Isosceles Triangle 178">
            <a:extLst>
              <a:ext uri="{FF2B5EF4-FFF2-40B4-BE49-F238E27FC236}">
                <a16:creationId xmlns:a16="http://schemas.microsoft.com/office/drawing/2014/main" id="{EFDD9C9D-4F22-4870-83B6-8011C6447496}"/>
              </a:ext>
            </a:extLst>
          </p:cNvPr>
          <p:cNvSpPr/>
          <p:nvPr/>
        </p:nvSpPr>
        <p:spPr>
          <a:xfrm>
            <a:off x="5386530" y="6040110"/>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a:extLst>
              <a:ext uri="{FF2B5EF4-FFF2-40B4-BE49-F238E27FC236}">
                <a16:creationId xmlns:a16="http://schemas.microsoft.com/office/drawing/2014/main" id="{A11B6107-3696-4653-A0C0-780A86587D11}"/>
              </a:ext>
            </a:extLst>
          </p:cNvPr>
          <p:cNvSpPr/>
          <p:nvPr/>
        </p:nvSpPr>
        <p:spPr>
          <a:xfrm>
            <a:off x="5393169" y="5494375"/>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a:extLst>
              <a:ext uri="{FF2B5EF4-FFF2-40B4-BE49-F238E27FC236}">
                <a16:creationId xmlns:a16="http://schemas.microsoft.com/office/drawing/2014/main" id="{7EFE2DAF-1E58-4751-BBB9-88585B8320CD}"/>
              </a:ext>
            </a:extLst>
          </p:cNvPr>
          <p:cNvSpPr/>
          <p:nvPr/>
        </p:nvSpPr>
        <p:spPr>
          <a:xfrm>
            <a:off x="2912198" y="3680490"/>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84">
            <a:extLst>
              <a:ext uri="{FF2B5EF4-FFF2-40B4-BE49-F238E27FC236}">
                <a16:creationId xmlns:a16="http://schemas.microsoft.com/office/drawing/2014/main" id="{B73BCC65-0788-4455-885E-83145010BDA6}"/>
              </a:ext>
            </a:extLst>
          </p:cNvPr>
          <p:cNvSpPr/>
          <p:nvPr/>
        </p:nvSpPr>
        <p:spPr>
          <a:xfrm>
            <a:off x="2924321" y="4321978"/>
            <a:ext cx="191655" cy="1641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4C001781-BA56-4960-B035-E5407348C1C2}"/>
              </a:ext>
            </a:extLst>
          </p:cNvPr>
          <p:cNvSpPr txBox="1"/>
          <p:nvPr/>
        </p:nvSpPr>
        <p:spPr>
          <a:xfrm>
            <a:off x="1730231" y="3089805"/>
            <a:ext cx="2099540" cy="338554"/>
          </a:xfrm>
          <a:prstGeom prst="rect">
            <a:avLst/>
          </a:prstGeom>
          <a:noFill/>
        </p:spPr>
        <p:txBody>
          <a:bodyPr wrap="square" rtlCol="0">
            <a:spAutoFit/>
          </a:bodyPr>
          <a:lstStyle/>
          <a:p>
            <a:r>
              <a:rPr lang="en-US" sz="1600" dirty="0"/>
              <a:t>Cell=Photomasks </a:t>
            </a:r>
          </a:p>
        </p:txBody>
      </p:sp>
      <p:cxnSp>
        <p:nvCxnSpPr>
          <p:cNvPr id="189" name="Straight Arrow Connector 188">
            <a:extLst>
              <a:ext uri="{FF2B5EF4-FFF2-40B4-BE49-F238E27FC236}">
                <a16:creationId xmlns:a16="http://schemas.microsoft.com/office/drawing/2014/main" id="{F9F238CF-665C-4B42-9772-B1089652F1F9}"/>
              </a:ext>
            </a:extLst>
          </p:cNvPr>
          <p:cNvCxnSpPr>
            <a:cxnSpLocks/>
            <a:stCxn id="27" idx="1"/>
            <a:endCxn id="37" idx="3"/>
          </p:cNvCxnSpPr>
          <p:nvPr/>
        </p:nvCxnSpPr>
        <p:spPr>
          <a:xfrm flipH="1">
            <a:off x="6096000" y="2474642"/>
            <a:ext cx="645968" cy="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D265FD9E-EFD6-4053-9196-47106A757D6F}"/>
              </a:ext>
            </a:extLst>
          </p:cNvPr>
          <p:cNvCxnSpPr>
            <a:cxnSpLocks/>
            <a:stCxn id="8" idx="1"/>
          </p:cNvCxnSpPr>
          <p:nvPr/>
        </p:nvCxnSpPr>
        <p:spPr>
          <a:xfrm flipH="1">
            <a:off x="6073054" y="4112633"/>
            <a:ext cx="6689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D08553FF-456F-4ABA-9B66-464F14861E75}"/>
              </a:ext>
            </a:extLst>
          </p:cNvPr>
          <p:cNvCxnSpPr>
            <a:cxnSpLocks/>
            <a:stCxn id="75" idx="1"/>
          </p:cNvCxnSpPr>
          <p:nvPr/>
        </p:nvCxnSpPr>
        <p:spPr>
          <a:xfrm flipH="1">
            <a:off x="6103360" y="5876838"/>
            <a:ext cx="716540" cy="7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8A5D7FE-0626-4154-B2AE-2BD73E2296F4}"/>
              </a:ext>
            </a:extLst>
          </p:cNvPr>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id="{18765943-0926-4FD1-9238-78C3C7D14CDD}"/>
              </a:ext>
            </a:extLst>
          </p:cNvPr>
          <p:cNvSpPr/>
          <p:nvPr/>
        </p:nvSpPr>
        <p:spPr>
          <a:xfrm>
            <a:off x="4724399" y="2289696"/>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29062520-9AFB-4520-9BA6-64FC42657FA9}"/>
              </a:ext>
            </a:extLst>
          </p:cNvPr>
          <p:cNvSpPr/>
          <p:nvPr/>
        </p:nvSpPr>
        <p:spPr>
          <a:xfrm>
            <a:off x="2245014" y="3751557"/>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F4FA1A86-5ABF-45A5-907F-116579506DA9}"/>
              </a:ext>
            </a:extLst>
          </p:cNvPr>
          <p:cNvSpPr/>
          <p:nvPr/>
        </p:nvSpPr>
        <p:spPr>
          <a:xfrm>
            <a:off x="5482357" y="2518418"/>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7D8CEE80-C779-4876-AE52-F2641A8E6952}"/>
              </a:ext>
            </a:extLst>
          </p:cNvPr>
          <p:cNvSpPr/>
          <p:nvPr/>
        </p:nvSpPr>
        <p:spPr>
          <a:xfrm>
            <a:off x="2931825" y="4172225"/>
            <a:ext cx="152400" cy="186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Arrow Connector 205">
            <a:extLst>
              <a:ext uri="{FF2B5EF4-FFF2-40B4-BE49-F238E27FC236}">
                <a16:creationId xmlns:a16="http://schemas.microsoft.com/office/drawing/2014/main" id="{1E3669A5-309B-4AE3-A45E-12931E5C6C30}"/>
              </a:ext>
            </a:extLst>
          </p:cNvPr>
          <p:cNvCxnSpPr>
            <a:cxnSpLocks/>
            <a:stCxn id="37" idx="1"/>
          </p:cNvCxnSpPr>
          <p:nvPr/>
        </p:nvCxnSpPr>
        <p:spPr>
          <a:xfrm flipH="1">
            <a:off x="3552682" y="2475392"/>
            <a:ext cx="714518" cy="1177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E9EC3284-7135-4FAE-868E-5758A4172C73}"/>
              </a:ext>
            </a:extLst>
          </p:cNvPr>
          <p:cNvCxnSpPr>
            <a:cxnSpLocks/>
          </p:cNvCxnSpPr>
          <p:nvPr/>
        </p:nvCxnSpPr>
        <p:spPr>
          <a:xfrm flipH="1">
            <a:off x="3552682" y="4099509"/>
            <a:ext cx="6689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B9B40E7C-55B3-4094-87F4-A85BC3E39556}"/>
              </a:ext>
            </a:extLst>
          </p:cNvPr>
          <p:cNvCxnSpPr>
            <a:cxnSpLocks/>
          </p:cNvCxnSpPr>
          <p:nvPr/>
        </p:nvCxnSpPr>
        <p:spPr>
          <a:xfrm flipH="1" flipV="1">
            <a:off x="3552682" y="4486133"/>
            <a:ext cx="696912" cy="11723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09997198-27DF-4EB4-B50C-BDBA4A80E961}"/>
              </a:ext>
            </a:extLst>
          </p:cNvPr>
          <p:cNvSpPr txBox="1"/>
          <p:nvPr/>
        </p:nvSpPr>
        <p:spPr>
          <a:xfrm>
            <a:off x="330129" y="4798574"/>
            <a:ext cx="323893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rest are all “cell references”.</a:t>
            </a:r>
          </a:p>
          <a:p>
            <a:pPr marL="285750" indent="-285750">
              <a:buFont typeface="Arial" panose="020B0604020202020204" pitchFamily="34" charset="0"/>
              <a:buChar char="•"/>
            </a:pPr>
            <a:r>
              <a:rPr lang="en-US" sz="2000" dirty="0"/>
              <a:t>Sub-sub cell changes impact all downstream cells </a:t>
            </a:r>
          </a:p>
          <a:p>
            <a:pPr marL="285750" indent="-285750">
              <a:buFont typeface="Arial" panose="020B0604020202020204" pitchFamily="34" charset="0"/>
              <a:buChar char="•"/>
            </a:pPr>
            <a:endParaRPr lang="en-US" sz="2000" dirty="0"/>
          </a:p>
        </p:txBody>
      </p:sp>
      <p:sp>
        <p:nvSpPr>
          <p:cNvPr id="5" name="Footer Placeholder 4">
            <a:extLst>
              <a:ext uri="{FF2B5EF4-FFF2-40B4-BE49-F238E27FC236}">
                <a16:creationId xmlns:a16="http://schemas.microsoft.com/office/drawing/2014/main" id="{CAA8F2D9-1B41-4BF6-B0DA-DC3935028398}"/>
              </a:ext>
            </a:extLst>
          </p:cNvPr>
          <p:cNvSpPr>
            <a:spLocks noGrp="1"/>
          </p:cNvSpPr>
          <p:nvPr>
            <p:ph type="ftr" sz="quarter" idx="11"/>
          </p:nvPr>
        </p:nvSpPr>
        <p:spPr/>
        <p:txBody>
          <a:bodyPr/>
          <a:lstStyle/>
          <a:p>
            <a:r>
              <a:rPr lang="en-US"/>
              <a:t>B. Lewis</a:t>
            </a:r>
          </a:p>
        </p:txBody>
      </p:sp>
      <p:sp>
        <p:nvSpPr>
          <p:cNvPr id="6" name="Slide Number Placeholder 5">
            <a:extLst>
              <a:ext uri="{FF2B5EF4-FFF2-40B4-BE49-F238E27FC236}">
                <a16:creationId xmlns:a16="http://schemas.microsoft.com/office/drawing/2014/main" id="{3BCDB1D1-FF34-481F-ABF7-3D4F3282F09D}"/>
              </a:ext>
            </a:extLst>
          </p:cNvPr>
          <p:cNvSpPr>
            <a:spLocks noGrp="1"/>
          </p:cNvSpPr>
          <p:nvPr>
            <p:ph type="sldNum" sz="quarter" idx="12"/>
          </p:nvPr>
        </p:nvSpPr>
        <p:spPr/>
        <p:txBody>
          <a:bodyPr/>
          <a:lstStyle/>
          <a:p>
            <a:fld id="{692584FB-82F3-4746-96E7-5BA049B28189}" type="slidenum">
              <a:rPr lang="en-US" smtClean="0"/>
              <a:t>16</a:t>
            </a:fld>
            <a:endParaRPr lang="en-US"/>
          </a:p>
        </p:txBody>
      </p:sp>
    </p:spTree>
    <p:extLst>
      <p:ext uri="{BB962C8B-B14F-4D97-AF65-F5344CB8AC3E}">
        <p14:creationId xmlns:p14="http://schemas.microsoft.com/office/powerpoint/2010/main" val="3441231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69B4D2-FFFF-4DF1-96E7-C93E574FC8CD}"/>
              </a:ext>
            </a:extLst>
          </p:cNvPr>
          <p:cNvSpPr txBox="1"/>
          <p:nvPr/>
        </p:nvSpPr>
        <p:spPr>
          <a:xfrm>
            <a:off x="342900" y="381000"/>
            <a:ext cx="8458200" cy="4893647"/>
          </a:xfrm>
          <a:prstGeom prst="rect">
            <a:avLst/>
          </a:prstGeom>
          <a:noFill/>
        </p:spPr>
        <p:txBody>
          <a:bodyPr wrap="square">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Freeware version will only save to 1000 polygons</a:t>
            </a:r>
          </a:p>
          <a:p>
            <a:pPr marL="342900" indent="-342900">
              <a:buFont typeface="Arial" panose="020B0604020202020204" pitchFamily="34" charset="0"/>
              <a:buChar char="•"/>
            </a:pPr>
            <a:r>
              <a:rPr lang="en-US" sz="2400" dirty="0"/>
              <a:t>Mouse operations</a:t>
            </a:r>
          </a:p>
          <a:p>
            <a:pPr marL="342900" indent="-342900">
              <a:buFont typeface="Arial" panose="020B0604020202020204" pitchFamily="34" charset="0"/>
              <a:buChar char="•"/>
            </a:pPr>
            <a:r>
              <a:rPr lang="en-US" sz="2400" dirty="0"/>
              <a:t>Coordinate display</a:t>
            </a:r>
          </a:p>
          <a:p>
            <a:pPr marL="342900" indent="-342900">
              <a:buFont typeface="Arial" panose="020B0604020202020204" pitchFamily="34" charset="0"/>
              <a:buChar char="•"/>
            </a:pPr>
            <a:r>
              <a:rPr lang="en-US" sz="2400" dirty="0"/>
              <a:t>Snap to Grid</a:t>
            </a:r>
          </a:p>
          <a:p>
            <a:pPr marL="342900" indent="-342900">
              <a:buFont typeface="Arial" panose="020B0604020202020204" pitchFamily="34" charset="0"/>
              <a:buChar char="•"/>
            </a:pPr>
            <a:r>
              <a:rPr lang="en-US" sz="2400" dirty="0"/>
              <a:t>Draw functions (box, free polygon)</a:t>
            </a:r>
          </a:p>
          <a:p>
            <a:pPr marL="342900" indent="-342900">
              <a:buFont typeface="Arial" panose="020B0604020202020204" pitchFamily="34" charset="0"/>
              <a:buChar char="•"/>
            </a:pPr>
            <a:r>
              <a:rPr lang="en-US" sz="2400" dirty="0"/>
              <a:t>Snap to point</a:t>
            </a:r>
          </a:p>
          <a:p>
            <a:pPr marL="342900" indent="-342900">
              <a:buFont typeface="Arial" panose="020B0604020202020204" pitchFamily="34" charset="0"/>
              <a:buChar char="•"/>
            </a:pPr>
            <a:r>
              <a:rPr lang="en-US" sz="2400" dirty="0"/>
              <a:t>Circle – limiting vector points</a:t>
            </a:r>
          </a:p>
          <a:p>
            <a:pPr marL="342900" indent="-342900">
              <a:buFont typeface="Arial" panose="020B0604020202020204" pitchFamily="34" charset="0"/>
              <a:buChar char="•"/>
            </a:pPr>
            <a:r>
              <a:rPr lang="en-US" sz="2400" dirty="0"/>
              <a:t>Selecting polygons and points</a:t>
            </a:r>
          </a:p>
          <a:p>
            <a:pPr marL="342900" indent="-342900">
              <a:buFont typeface="Arial" panose="020B0604020202020204" pitchFamily="34" charset="0"/>
              <a:buChar char="•"/>
            </a:pPr>
            <a:r>
              <a:rPr lang="en-US" sz="2400" dirty="0"/>
              <a:t>“properties” settings</a:t>
            </a:r>
          </a:p>
          <a:p>
            <a:pPr marL="342900" indent="-342900">
              <a:buFont typeface="Arial" panose="020B0604020202020204" pitchFamily="34" charset="0"/>
              <a:buChar char="•"/>
            </a:pPr>
            <a:r>
              <a:rPr lang="en-US" sz="2400" dirty="0"/>
              <a:t>Layer controls for mask device layers</a:t>
            </a:r>
          </a:p>
          <a:p>
            <a:pPr marL="342900" indent="-342900">
              <a:buFont typeface="Arial" panose="020B0604020202020204" pitchFamily="34" charset="0"/>
              <a:buChar char="•"/>
            </a:pPr>
            <a:r>
              <a:rPr lang="en-US" sz="2400" dirty="0"/>
              <a:t>Layer colors/hatching</a:t>
            </a:r>
          </a:p>
          <a:p>
            <a:pPr marL="342900" indent="-342900">
              <a:buFont typeface="Arial" panose="020B0604020202020204" pitchFamily="34" charset="0"/>
              <a:buChar char="•"/>
            </a:pPr>
            <a:r>
              <a:rPr lang="en-US" sz="2400" dirty="0"/>
              <a:t>Boolean operation</a:t>
            </a:r>
          </a:p>
        </p:txBody>
      </p:sp>
      <p:sp>
        <p:nvSpPr>
          <p:cNvPr id="3" name="TextBox 2">
            <a:extLst>
              <a:ext uri="{FF2B5EF4-FFF2-40B4-BE49-F238E27FC236}">
                <a16:creationId xmlns:a16="http://schemas.microsoft.com/office/drawing/2014/main" id="{AD0A0626-4B7C-4D91-AC60-026B7E0957DB}"/>
              </a:ext>
            </a:extLst>
          </p:cNvPr>
          <p:cNvSpPr txBox="1"/>
          <p:nvPr/>
        </p:nvSpPr>
        <p:spPr>
          <a:xfrm>
            <a:off x="1600200" y="217829"/>
            <a:ext cx="6400800" cy="646331"/>
          </a:xfrm>
          <a:prstGeom prst="rect">
            <a:avLst/>
          </a:prstGeom>
          <a:noFill/>
        </p:spPr>
        <p:txBody>
          <a:bodyPr wrap="square" rtlCol="0">
            <a:spAutoFit/>
          </a:bodyPr>
          <a:lstStyle/>
          <a:p>
            <a:r>
              <a:rPr lang="en-US" sz="3600" dirty="0">
                <a:solidFill>
                  <a:srgbClr val="FF0000"/>
                </a:solidFill>
              </a:rPr>
              <a:t>“Layout Editor” Software Demo</a:t>
            </a:r>
          </a:p>
        </p:txBody>
      </p:sp>
      <p:pic>
        <p:nvPicPr>
          <p:cNvPr id="6" name="Picture 5">
            <a:extLst>
              <a:ext uri="{FF2B5EF4-FFF2-40B4-BE49-F238E27FC236}">
                <a16:creationId xmlns:a16="http://schemas.microsoft.com/office/drawing/2014/main" id="{10447A99-C878-47E1-84D3-5D54293CB8CE}"/>
              </a:ext>
            </a:extLst>
          </p:cNvPr>
          <p:cNvPicPr>
            <a:picLocks noChangeAspect="1"/>
          </p:cNvPicPr>
          <p:nvPr/>
        </p:nvPicPr>
        <p:blipFill>
          <a:blip r:embed="rId2"/>
          <a:stretch>
            <a:fillRect/>
          </a:stretch>
        </p:blipFill>
        <p:spPr>
          <a:xfrm>
            <a:off x="18474" y="6308148"/>
            <a:ext cx="3486726" cy="525826"/>
          </a:xfrm>
          <a:prstGeom prst="rect">
            <a:avLst/>
          </a:prstGeom>
        </p:spPr>
      </p:pic>
      <p:sp>
        <p:nvSpPr>
          <p:cNvPr id="5" name="Footer Placeholder 4">
            <a:extLst>
              <a:ext uri="{FF2B5EF4-FFF2-40B4-BE49-F238E27FC236}">
                <a16:creationId xmlns:a16="http://schemas.microsoft.com/office/drawing/2014/main" id="{C42D76A1-9903-4300-9989-40E703C0EB4B}"/>
              </a:ext>
            </a:extLst>
          </p:cNvPr>
          <p:cNvSpPr>
            <a:spLocks noGrp="1"/>
          </p:cNvSpPr>
          <p:nvPr>
            <p:ph type="ftr" sz="quarter" idx="11"/>
          </p:nvPr>
        </p:nvSpPr>
        <p:spPr/>
        <p:txBody>
          <a:bodyPr/>
          <a:lstStyle/>
          <a:p>
            <a:r>
              <a:rPr lang="en-US"/>
              <a:t>B. Lewis</a:t>
            </a:r>
          </a:p>
        </p:txBody>
      </p:sp>
      <p:sp>
        <p:nvSpPr>
          <p:cNvPr id="7" name="Slide Number Placeholder 6">
            <a:extLst>
              <a:ext uri="{FF2B5EF4-FFF2-40B4-BE49-F238E27FC236}">
                <a16:creationId xmlns:a16="http://schemas.microsoft.com/office/drawing/2014/main" id="{6FFD470C-E222-4040-BCD7-24A0068FCB19}"/>
              </a:ext>
            </a:extLst>
          </p:cNvPr>
          <p:cNvSpPr>
            <a:spLocks noGrp="1"/>
          </p:cNvSpPr>
          <p:nvPr>
            <p:ph type="sldNum" sz="quarter" idx="12"/>
          </p:nvPr>
        </p:nvSpPr>
        <p:spPr/>
        <p:txBody>
          <a:bodyPr/>
          <a:lstStyle/>
          <a:p>
            <a:fld id="{692584FB-82F3-4746-96E7-5BA049B28189}" type="slidenum">
              <a:rPr lang="en-US" smtClean="0"/>
              <a:t>17</a:t>
            </a:fld>
            <a:endParaRPr lang="en-US"/>
          </a:p>
        </p:txBody>
      </p:sp>
    </p:spTree>
    <p:extLst>
      <p:ext uri="{BB962C8B-B14F-4D97-AF65-F5344CB8AC3E}">
        <p14:creationId xmlns:p14="http://schemas.microsoft.com/office/powerpoint/2010/main" val="402552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69B4D2-FFFF-4DF1-96E7-C93E574FC8CD}"/>
              </a:ext>
            </a:extLst>
          </p:cNvPr>
          <p:cNvSpPr txBox="1"/>
          <p:nvPr/>
        </p:nvSpPr>
        <p:spPr>
          <a:xfrm>
            <a:off x="342900" y="1001717"/>
            <a:ext cx="8458200" cy="4401205"/>
          </a:xfrm>
          <a:prstGeom prst="rect">
            <a:avLst/>
          </a:prstGeom>
          <a:noFill/>
        </p:spPr>
        <p:txBody>
          <a:bodyPr wrap="square">
            <a:spAutoFit/>
          </a:bodyPr>
          <a:lstStyle/>
          <a:p>
            <a:pPr marL="342900" indent="-342900">
              <a:buFont typeface="Arial" panose="020B0604020202020204" pitchFamily="34" charset="0"/>
              <a:buChar char="•"/>
            </a:pPr>
            <a:r>
              <a:rPr lang="en-US" sz="2800" dirty="0"/>
              <a:t>Inserting single cell reference	</a:t>
            </a:r>
          </a:p>
          <a:p>
            <a:pPr marL="342900" indent="-342900">
              <a:buFont typeface="Arial" panose="020B0604020202020204" pitchFamily="34" charset="0"/>
              <a:buChar char="•"/>
            </a:pPr>
            <a:r>
              <a:rPr lang="en-US" sz="2800" dirty="0"/>
              <a:t>Inserting Array cell reference </a:t>
            </a:r>
          </a:p>
          <a:p>
            <a:pPr marL="342900" indent="-342900">
              <a:buFont typeface="Arial" panose="020B0604020202020204" pitchFamily="34" charset="0"/>
              <a:buChar char="•"/>
            </a:pPr>
            <a:r>
              <a:rPr lang="en-US" sz="2800" dirty="0"/>
              <a:t>Flatten cell to allow edit of array</a:t>
            </a:r>
          </a:p>
          <a:p>
            <a:pPr marL="342900" indent="-342900">
              <a:buFont typeface="Arial" panose="020B0604020202020204" pitchFamily="34" charset="0"/>
              <a:buChar char="•"/>
            </a:pPr>
            <a:r>
              <a:rPr lang="en-US" sz="2800" dirty="0"/>
              <a:t>Moving polygons or cell refs.    Use “move by” function = “right click, move, m, </a:t>
            </a:r>
            <a:r>
              <a:rPr lang="en-US" sz="2800" dirty="0" err="1"/>
              <a:t>shift+left</a:t>
            </a:r>
            <a:r>
              <a:rPr lang="en-US" sz="2800" dirty="0"/>
              <a:t> click”</a:t>
            </a:r>
          </a:p>
          <a:p>
            <a:pPr marL="342900" indent="-342900">
              <a:buFont typeface="Arial" panose="020B0604020202020204" pitchFamily="34" charset="0"/>
              <a:buChar char="•"/>
            </a:pPr>
            <a:r>
              <a:rPr lang="en-US" sz="2800" dirty="0"/>
              <a:t>Example of nested polygons</a:t>
            </a:r>
          </a:p>
          <a:p>
            <a:pPr marL="342900" indent="-342900">
              <a:buFont typeface="Arial" panose="020B0604020202020204" pitchFamily="34" charset="0"/>
              <a:buChar char="•"/>
            </a:pPr>
            <a:r>
              <a:rPr lang="en-US" sz="2800" dirty="0"/>
              <a:t>Use separate non-working layer to make layout boundaries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
        <p:nvSpPr>
          <p:cNvPr id="3" name="TextBox 2">
            <a:extLst>
              <a:ext uri="{FF2B5EF4-FFF2-40B4-BE49-F238E27FC236}">
                <a16:creationId xmlns:a16="http://schemas.microsoft.com/office/drawing/2014/main" id="{AD0A0626-4B7C-4D91-AC60-026B7E0957DB}"/>
              </a:ext>
            </a:extLst>
          </p:cNvPr>
          <p:cNvSpPr txBox="1"/>
          <p:nvPr/>
        </p:nvSpPr>
        <p:spPr>
          <a:xfrm>
            <a:off x="2514600" y="381000"/>
            <a:ext cx="4572000" cy="646331"/>
          </a:xfrm>
          <a:prstGeom prst="rect">
            <a:avLst/>
          </a:prstGeom>
          <a:noFill/>
        </p:spPr>
        <p:txBody>
          <a:bodyPr wrap="square" rtlCol="0">
            <a:spAutoFit/>
          </a:bodyPr>
          <a:lstStyle/>
          <a:p>
            <a:r>
              <a:rPr lang="en-US" sz="3600" dirty="0">
                <a:solidFill>
                  <a:srgbClr val="FF0000"/>
                </a:solidFill>
              </a:rPr>
              <a:t>Software Demo</a:t>
            </a:r>
          </a:p>
        </p:txBody>
      </p:sp>
      <p:pic>
        <p:nvPicPr>
          <p:cNvPr id="6" name="Picture 5">
            <a:extLst>
              <a:ext uri="{FF2B5EF4-FFF2-40B4-BE49-F238E27FC236}">
                <a16:creationId xmlns:a16="http://schemas.microsoft.com/office/drawing/2014/main" id="{10447A99-C878-47E1-84D3-5D54293CB8CE}"/>
              </a:ext>
            </a:extLst>
          </p:cNvPr>
          <p:cNvPicPr>
            <a:picLocks noChangeAspect="1"/>
          </p:cNvPicPr>
          <p:nvPr/>
        </p:nvPicPr>
        <p:blipFill>
          <a:blip r:embed="rId2"/>
          <a:stretch>
            <a:fillRect/>
          </a:stretch>
        </p:blipFill>
        <p:spPr>
          <a:xfrm>
            <a:off x="18474" y="6308148"/>
            <a:ext cx="3486726" cy="525826"/>
          </a:xfrm>
          <a:prstGeom prst="rect">
            <a:avLst/>
          </a:prstGeom>
        </p:spPr>
      </p:pic>
      <p:sp>
        <p:nvSpPr>
          <p:cNvPr id="5" name="Footer Placeholder 4">
            <a:extLst>
              <a:ext uri="{FF2B5EF4-FFF2-40B4-BE49-F238E27FC236}">
                <a16:creationId xmlns:a16="http://schemas.microsoft.com/office/drawing/2014/main" id="{C42D76A1-9903-4300-9989-40E703C0EB4B}"/>
              </a:ext>
            </a:extLst>
          </p:cNvPr>
          <p:cNvSpPr>
            <a:spLocks noGrp="1"/>
          </p:cNvSpPr>
          <p:nvPr>
            <p:ph type="ftr" sz="quarter" idx="11"/>
          </p:nvPr>
        </p:nvSpPr>
        <p:spPr/>
        <p:txBody>
          <a:bodyPr/>
          <a:lstStyle/>
          <a:p>
            <a:r>
              <a:rPr lang="en-US"/>
              <a:t>B. Lewis</a:t>
            </a:r>
          </a:p>
        </p:txBody>
      </p:sp>
      <p:sp>
        <p:nvSpPr>
          <p:cNvPr id="7" name="Slide Number Placeholder 6">
            <a:extLst>
              <a:ext uri="{FF2B5EF4-FFF2-40B4-BE49-F238E27FC236}">
                <a16:creationId xmlns:a16="http://schemas.microsoft.com/office/drawing/2014/main" id="{72E61A87-CB9D-4737-AA5D-57E8C6320A4A}"/>
              </a:ext>
            </a:extLst>
          </p:cNvPr>
          <p:cNvSpPr>
            <a:spLocks noGrp="1"/>
          </p:cNvSpPr>
          <p:nvPr>
            <p:ph type="sldNum" sz="quarter" idx="12"/>
          </p:nvPr>
        </p:nvSpPr>
        <p:spPr/>
        <p:txBody>
          <a:bodyPr/>
          <a:lstStyle/>
          <a:p>
            <a:fld id="{692584FB-82F3-4746-96E7-5BA049B28189}" type="slidenum">
              <a:rPr lang="en-US" smtClean="0"/>
              <a:t>18</a:t>
            </a:fld>
            <a:endParaRPr lang="en-US"/>
          </a:p>
        </p:txBody>
      </p:sp>
    </p:spTree>
    <p:extLst>
      <p:ext uri="{BB962C8B-B14F-4D97-AF65-F5344CB8AC3E}">
        <p14:creationId xmlns:p14="http://schemas.microsoft.com/office/powerpoint/2010/main" val="108065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1FC13F-2F50-4B78-823C-499B840D3F58}"/>
              </a:ext>
            </a:extLst>
          </p:cNvPr>
          <p:cNvSpPr txBox="1"/>
          <p:nvPr/>
        </p:nvSpPr>
        <p:spPr>
          <a:xfrm>
            <a:off x="914400" y="206031"/>
            <a:ext cx="4023730" cy="523220"/>
          </a:xfrm>
          <a:prstGeom prst="rect">
            <a:avLst/>
          </a:prstGeom>
          <a:noFill/>
          <a:ln>
            <a:solidFill>
              <a:schemeClr val="accent1"/>
            </a:solidFill>
          </a:ln>
        </p:spPr>
        <p:txBody>
          <a:bodyPr wrap="none" rtlCol="0">
            <a:spAutoFit/>
          </a:bodyPr>
          <a:lstStyle/>
          <a:p>
            <a:r>
              <a:rPr lang="en-US" sz="2800" dirty="0">
                <a:solidFill>
                  <a:schemeClr val="accent6">
                    <a:lumMod val="75000"/>
                  </a:schemeClr>
                </a:solidFill>
              </a:rPr>
              <a:t>Design Layout Affects Cost</a:t>
            </a:r>
          </a:p>
        </p:txBody>
      </p:sp>
      <p:sp>
        <p:nvSpPr>
          <p:cNvPr id="4" name="Footer Placeholder 3">
            <a:extLst>
              <a:ext uri="{FF2B5EF4-FFF2-40B4-BE49-F238E27FC236}">
                <a16:creationId xmlns:a16="http://schemas.microsoft.com/office/drawing/2014/main" id="{5725739B-E611-4BBF-8EC8-749A24E9E4CB}"/>
              </a:ext>
            </a:extLst>
          </p:cNvPr>
          <p:cNvSpPr>
            <a:spLocks noGrp="1"/>
          </p:cNvSpPr>
          <p:nvPr>
            <p:ph type="ftr" sz="quarter" idx="11"/>
          </p:nvPr>
        </p:nvSpPr>
        <p:spPr/>
        <p:txBody>
          <a:bodyPr/>
          <a:lstStyle/>
          <a:p>
            <a:r>
              <a:rPr lang="en-US"/>
              <a:t>B. Lewis</a:t>
            </a:r>
          </a:p>
        </p:txBody>
      </p:sp>
      <p:pic>
        <p:nvPicPr>
          <p:cNvPr id="5" name="Picture 4">
            <a:extLst>
              <a:ext uri="{FF2B5EF4-FFF2-40B4-BE49-F238E27FC236}">
                <a16:creationId xmlns:a16="http://schemas.microsoft.com/office/drawing/2014/main" id="{618846EB-04FD-46B1-92A7-B0C26F1ED30D}"/>
              </a:ext>
            </a:extLst>
          </p:cNvPr>
          <p:cNvPicPr/>
          <p:nvPr/>
        </p:nvPicPr>
        <p:blipFill>
          <a:blip r:embed="rId2"/>
          <a:stretch>
            <a:fillRect/>
          </a:stretch>
        </p:blipFill>
        <p:spPr>
          <a:xfrm>
            <a:off x="1066800" y="722746"/>
            <a:ext cx="5704205" cy="3581400"/>
          </a:xfrm>
          <a:prstGeom prst="rect">
            <a:avLst/>
          </a:prstGeom>
        </p:spPr>
      </p:pic>
      <p:pic>
        <p:nvPicPr>
          <p:cNvPr id="8" name="Picture 7">
            <a:extLst>
              <a:ext uri="{FF2B5EF4-FFF2-40B4-BE49-F238E27FC236}">
                <a16:creationId xmlns:a16="http://schemas.microsoft.com/office/drawing/2014/main" id="{00356384-2D78-40FC-B6F0-C84A195AF4F9}"/>
              </a:ext>
            </a:extLst>
          </p:cNvPr>
          <p:cNvPicPr>
            <a:picLocks noChangeAspect="1"/>
          </p:cNvPicPr>
          <p:nvPr/>
        </p:nvPicPr>
        <p:blipFill>
          <a:blip r:embed="rId3"/>
          <a:stretch>
            <a:fillRect/>
          </a:stretch>
        </p:blipFill>
        <p:spPr>
          <a:xfrm>
            <a:off x="973623" y="4325288"/>
            <a:ext cx="2945279" cy="2014538"/>
          </a:xfrm>
          <a:prstGeom prst="rect">
            <a:avLst/>
          </a:prstGeom>
        </p:spPr>
      </p:pic>
      <p:pic>
        <p:nvPicPr>
          <p:cNvPr id="10" name="Picture 9">
            <a:extLst>
              <a:ext uri="{FF2B5EF4-FFF2-40B4-BE49-F238E27FC236}">
                <a16:creationId xmlns:a16="http://schemas.microsoft.com/office/drawing/2014/main" id="{D3B45D31-F12E-4AB4-B8FE-D9372FAF6F95}"/>
              </a:ext>
            </a:extLst>
          </p:cNvPr>
          <p:cNvPicPr>
            <a:picLocks noChangeAspect="1"/>
          </p:cNvPicPr>
          <p:nvPr/>
        </p:nvPicPr>
        <p:blipFill>
          <a:blip r:embed="rId4"/>
          <a:stretch>
            <a:fillRect/>
          </a:stretch>
        </p:blipFill>
        <p:spPr>
          <a:xfrm>
            <a:off x="4035144" y="4320670"/>
            <a:ext cx="4502712" cy="2145700"/>
          </a:xfrm>
          <a:prstGeom prst="rect">
            <a:avLst/>
          </a:prstGeom>
        </p:spPr>
      </p:pic>
      <p:pic>
        <p:nvPicPr>
          <p:cNvPr id="9" name="Picture 8">
            <a:extLst>
              <a:ext uri="{FF2B5EF4-FFF2-40B4-BE49-F238E27FC236}">
                <a16:creationId xmlns:a16="http://schemas.microsoft.com/office/drawing/2014/main" id="{09CE36A3-A20D-47B5-932D-F87C4BAF1A40}"/>
              </a:ext>
            </a:extLst>
          </p:cNvPr>
          <p:cNvPicPr>
            <a:picLocks noChangeAspect="1"/>
          </p:cNvPicPr>
          <p:nvPr/>
        </p:nvPicPr>
        <p:blipFill>
          <a:blip r:embed="rId5"/>
          <a:stretch>
            <a:fillRect/>
          </a:stretch>
        </p:blipFill>
        <p:spPr>
          <a:xfrm>
            <a:off x="18474" y="6308148"/>
            <a:ext cx="3486726" cy="525826"/>
          </a:xfrm>
          <a:prstGeom prst="rect">
            <a:avLst/>
          </a:prstGeom>
        </p:spPr>
      </p:pic>
      <p:sp>
        <p:nvSpPr>
          <p:cNvPr id="6" name="Slide Number Placeholder 5">
            <a:extLst>
              <a:ext uri="{FF2B5EF4-FFF2-40B4-BE49-F238E27FC236}">
                <a16:creationId xmlns:a16="http://schemas.microsoft.com/office/drawing/2014/main" id="{80EC4965-219F-4D2B-B789-DC4BC38232BE}"/>
              </a:ext>
            </a:extLst>
          </p:cNvPr>
          <p:cNvSpPr>
            <a:spLocks noGrp="1"/>
          </p:cNvSpPr>
          <p:nvPr>
            <p:ph type="sldNum" sz="quarter" idx="12"/>
          </p:nvPr>
        </p:nvSpPr>
        <p:spPr/>
        <p:txBody>
          <a:bodyPr/>
          <a:lstStyle/>
          <a:p>
            <a:fld id="{692584FB-82F3-4746-96E7-5BA049B28189}" type="slidenum">
              <a:rPr lang="en-US" smtClean="0"/>
              <a:t>19</a:t>
            </a:fld>
            <a:endParaRPr lang="en-US"/>
          </a:p>
        </p:txBody>
      </p:sp>
    </p:spTree>
    <p:extLst>
      <p:ext uri="{BB962C8B-B14F-4D97-AF65-F5344CB8AC3E}">
        <p14:creationId xmlns:p14="http://schemas.microsoft.com/office/powerpoint/2010/main" val="366078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43">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4628"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B612E43-2304-41BC-A8CB-3644C0CB931F}"/>
              </a:ext>
            </a:extLst>
          </p:cNvPr>
          <p:cNvSpPr>
            <a:spLocks noGrp="1"/>
          </p:cNvSpPr>
          <p:nvPr>
            <p:ph type="ctrTitle"/>
          </p:nvPr>
        </p:nvSpPr>
        <p:spPr>
          <a:xfrm>
            <a:off x="407840" y="2393074"/>
            <a:ext cx="4180109" cy="3683638"/>
          </a:xfrm>
        </p:spPr>
        <p:txBody>
          <a:bodyPr anchor="b">
            <a:normAutofit fontScale="90000"/>
          </a:bodyPr>
          <a:lstStyle/>
          <a:p>
            <a:pPr algn="r">
              <a:lnSpc>
                <a:spcPct val="90000"/>
              </a:lnSpc>
            </a:pPr>
            <a:r>
              <a:rPr lang="en-US" sz="4900" dirty="0">
                <a:solidFill>
                  <a:srgbClr val="FFFF00"/>
                </a:solidFill>
              </a:rPr>
              <a:t>Types of Photomasks used here at the RSC</a:t>
            </a:r>
            <a:br>
              <a:rPr lang="en-US" sz="4900" dirty="0">
                <a:solidFill>
                  <a:schemeClr val="bg1"/>
                </a:solidFill>
              </a:rPr>
            </a:br>
            <a:br>
              <a:rPr lang="en-US" sz="4900" dirty="0">
                <a:solidFill>
                  <a:schemeClr val="bg1"/>
                </a:solidFill>
              </a:rPr>
            </a:br>
            <a:endParaRPr lang="en-US" sz="4900" dirty="0">
              <a:solidFill>
                <a:schemeClr val="bg1"/>
              </a:solidFill>
            </a:endParaRPr>
          </a:p>
        </p:txBody>
      </p:sp>
      <p:grpSp>
        <p:nvGrpSpPr>
          <p:cNvPr id="1045" name="Group 147">
            <a:extLst>
              <a:ext uri="{FF2B5EF4-FFF2-40B4-BE49-F238E27FC236}">
                <a16:creationId xmlns:a16="http://schemas.microsoft.com/office/drawing/2014/main" id="{26B5F537-3960-4E10-AE03-D496B4CD5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0060" y="640080"/>
            <a:ext cx="846286" cy="847206"/>
            <a:chOff x="5307830" y="325570"/>
            <a:chExt cx="1128382" cy="847206"/>
          </a:xfrm>
        </p:grpSpPr>
        <p:sp>
          <p:nvSpPr>
            <p:cNvPr id="149" name="Freeform 5">
              <a:extLst>
                <a:ext uri="{FF2B5EF4-FFF2-40B4-BE49-F238E27FC236}">
                  <a16:creationId xmlns:a16="http://schemas.microsoft.com/office/drawing/2014/main" id="{4F9A94D1-9FCD-4778-A663-68663B4D3F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046" name="Freeform 5">
              <a:extLst>
                <a:ext uri="{FF2B5EF4-FFF2-40B4-BE49-F238E27FC236}">
                  <a16:creationId xmlns:a16="http://schemas.microsoft.com/office/drawing/2014/main" id="{BB080F40-90BD-4CAA-9447-8DC3FCD0F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556968F5-DA0F-4812-A516-F429007F4695}"/>
              </a:ext>
            </a:extLst>
          </p:cNvPr>
          <p:cNvPicPr>
            <a:picLocks noChangeAspect="1"/>
          </p:cNvPicPr>
          <p:nvPr/>
        </p:nvPicPr>
        <p:blipFill>
          <a:blip r:embed="rId2"/>
          <a:stretch>
            <a:fillRect/>
          </a:stretch>
        </p:blipFill>
        <p:spPr>
          <a:xfrm>
            <a:off x="32750" y="6449653"/>
            <a:ext cx="2587192" cy="390168"/>
          </a:xfrm>
          <a:prstGeom prst="rect">
            <a:avLst/>
          </a:prstGeom>
        </p:spPr>
      </p:pic>
      <p:pic>
        <p:nvPicPr>
          <p:cNvPr id="1026" name="Picture 2">
            <a:extLst>
              <a:ext uri="{FF2B5EF4-FFF2-40B4-BE49-F238E27FC236}">
                <a16:creationId xmlns:a16="http://schemas.microsoft.com/office/drawing/2014/main" id="{4068F5D1-027E-4364-965B-73EC3E563E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52" t="9091" r="31211"/>
          <a:stretch/>
        </p:blipFill>
        <p:spPr bwMode="auto">
          <a:xfrm>
            <a:off x="5791200" y="1676400"/>
            <a:ext cx="3178488" cy="335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13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96FDBA-AAE7-41A6-A7CB-0BC18B994105}"/>
              </a:ext>
            </a:extLst>
          </p:cNvPr>
          <p:cNvSpPr txBox="1"/>
          <p:nvPr/>
        </p:nvSpPr>
        <p:spPr>
          <a:xfrm>
            <a:off x="1202199" y="2286000"/>
            <a:ext cx="6113001" cy="1384995"/>
          </a:xfrm>
          <a:prstGeom prst="rect">
            <a:avLst/>
          </a:prstGeom>
          <a:noFill/>
        </p:spPr>
        <p:txBody>
          <a:bodyPr wrap="square" rtlCol="0">
            <a:spAutoFit/>
          </a:bodyPr>
          <a:lstStyle/>
          <a:p>
            <a:pPr algn="ctr"/>
            <a:r>
              <a:rPr lang="en-US" sz="2800"/>
              <a:t>Requesting Masks </a:t>
            </a:r>
          </a:p>
          <a:p>
            <a:pPr algn="ctr"/>
            <a:r>
              <a:rPr lang="en-US" sz="2800"/>
              <a:t>or </a:t>
            </a:r>
          </a:p>
          <a:p>
            <a:pPr algn="ctr"/>
            <a:r>
              <a:rPr lang="en-US" sz="2800"/>
              <a:t>Training to make your own mask</a:t>
            </a:r>
            <a:endParaRPr lang="en-US" sz="2800" dirty="0"/>
          </a:p>
        </p:txBody>
      </p:sp>
      <p:sp>
        <p:nvSpPr>
          <p:cNvPr id="4" name="Footer Placeholder 3">
            <a:extLst>
              <a:ext uri="{FF2B5EF4-FFF2-40B4-BE49-F238E27FC236}">
                <a16:creationId xmlns:a16="http://schemas.microsoft.com/office/drawing/2014/main" id="{E89F3CFB-9CAC-4C95-8440-E23FFDA7A570}"/>
              </a:ext>
            </a:extLst>
          </p:cNvPr>
          <p:cNvSpPr>
            <a:spLocks noGrp="1"/>
          </p:cNvSpPr>
          <p:nvPr>
            <p:ph type="ftr" sz="quarter" idx="11"/>
          </p:nvPr>
        </p:nvSpPr>
        <p:spPr/>
        <p:txBody>
          <a:bodyPr/>
          <a:lstStyle/>
          <a:p>
            <a:r>
              <a:rPr lang="en-US"/>
              <a:t>B. Lewis</a:t>
            </a:r>
          </a:p>
        </p:txBody>
      </p:sp>
      <p:pic>
        <p:nvPicPr>
          <p:cNvPr id="5" name="Picture 4">
            <a:extLst>
              <a:ext uri="{FF2B5EF4-FFF2-40B4-BE49-F238E27FC236}">
                <a16:creationId xmlns:a16="http://schemas.microsoft.com/office/drawing/2014/main" id="{F54104CE-4E7F-4C2A-88DA-E30B41F8606F}"/>
              </a:ext>
            </a:extLst>
          </p:cNvPr>
          <p:cNvPicPr>
            <a:picLocks noChangeAspect="1"/>
          </p:cNvPicPr>
          <p:nvPr/>
        </p:nvPicPr>
        <p:blipFill>
          <a:blip r:embed="rId2"/>
          <a:stretch>
            <a:fillRect/>
          </a:stretch>
        </p:blipFill>
        <p:spPr>
          <a:xfrm>
            <a:off x="18474" y="6308148"/>
            <a:ext cx="3486726" cy="525826"/>
          </a:xfrm>
          <a:prstGeom prst="rect">
            <a:avLst/>
          </a:prstGeom>
        </p:spPr>
      </p:pic>
      <p:sp>
        <p:nvSpPr>
          <p:cNvPr id="6" name="Slide Number Placeholder 5">
            <a:extLst>
              <a:ext uri="{FF2B5EF4-FFF2-40B4-BE49-F238E27FC236}">
                <a16:creationId xmlns:a16="http://schemas.microsoft.com/office/drawing/2014/main" id="{A62B383C-5D6B-445F-B249-C92814324921}"/>
              </a:ext>
            </a:extLst>
          </p:cNvPr>
          <p:cNvSpPr>
            <a:spLocks noGrp="1"/>
          </p:cNvSpPr>
          <p:nvPr>
            <p:ph type="sldNum" sz="quarter" idx="12"/>
          </p:nvPr>
        </p:nvSpPr>
        <p:spPr/>
        <p:txBody>
          <a:bodyPr/>
          <a:lstStyle/>
          <a:p>
            <a:fld id="{692584FB-82F3-4746-96E7-5BA049B28189}" type="slidenum">
              <a:rPr lang="en-US" smtClean="0"/>
              <a:t>20</a:t>
            </a:fld>
            <a:endParaRPr lang="en-US"/>
          </a:p>
        </p:txBody>
      </p:sp>
    </p:spTree>
    <p:extLst>
      <p:ext uri="{BB962C8B-B14F-4D97-AF65-F5344CB8AC3E}">
        <p14:creationId xmlns:p14="http://schemas.microsoft.com/office/powerpoint/2010/main" val="102786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76AA4A-D000-4455-A55A-53456E2A5E60}"/>
              </a:ext>
            </a:extLst>
          </p:cNvPr>
          <p:cNvSpPr txBox="1"/>
          <p:nvPr/>
        </p:nvSpPr>
        <p:spPr>
          <a:xfrm>
            <a:off x="1371600" y="529733"/>
            <a:ext cx="7010400" cy="2031325"/>
          </a:xfrm>
          <a:prstGeom prst="rect">
            <a:avLst/>
          </a:prstGeom>
          <a:noFill/>
        </p:spPr>
        <p:txBody>
          <a:bodyPr wrap="square">
            <a:spAutoFit/>
          </a:bodyPr>
          <a:lstStyle/>
          <a:p>
            <a:pPr marL="285750" indent="-285750">
              <a:buFont typeface="Wingdings" pitchFamily="2" charset="2"/>
              <a:buChar char="Ø"/>
            </a:pPr>
            <a:r>
              <a:rPr lang="en-US" u="sng" dirty="0">
                <a:solidFill>
                  <a:schemeClr val="accent1">
                    <a:lumMod val="75000"/>
                  </a:schemeClr>
                </a:solidFill>
              </a:rPr>
              <a:t>Making your own masks</a:t>
            </a:r>
          </a:p>
          <a:p>
            <a:pPr marL="800100" lvl="1" indent="-342900">
              <a:buFont typeface="+mj-lt"/>
              <a:buAutoNum type="arabicPeriod"/>
            </a:pPr>
            <a:r>
              <a:rPr lang="en-US" dirty="0"/>
              <a:t>Sign up for Heidelberg training</a:t>
            </a:r>
          </a:p>
          <a:p>
            <a:pPr marL="800100" lvl="1" indent="-342900">
              <a:buFont typeface="+mj-lt"/>
              <a:buAutoNum type="arabicPeriod"/>
            </a:pPr>
            <a:r>
              <a:rPr lang="en-US" dirty="0"/>
              <a:t>Create your design using Layout Editor </a:t>
            </a:r>
          </a:p>
          <a:p>
            <a:pPr marL="800100" lvl="1" indent="-342900">
              <a:buFont typeface="+mj-lt"/>
              <a:buAutoNum type="arabicPeriod"/>
            </a:pPr>
            <a:r>
              <a:rPr lang="en-US" dirty="0"/>
              <a:t>Submit the design via email to </a:t>
            </a:r>
            <a:r>
              <a:rPr lang="en-US" dirty="0">
                <a:hlinkClick r:id="rId2"/>
              </a:rPr>
              <a:t>walewis@ufl.edu</a:t>
            </a:r>
            <a:r>
              <a:rPr lang="en-US" dirty="0"/>
              <a:t> </a:t>
            </a:r>
          </a:p>
          <a:p>
            <a:pPr marL="800100" lvl="1" indent="-342900">
              <a:buFont typeface="+mj-lt"/>
              <a:buAutoNum type="arabicPeriod"/>
            </a:pPr>
            <a:r>
              <a:rPr lang="en-US" dirty="0"/>
              <a:t>Request masks from NRF Staff, email </a:t>
            </a:r>
            <a:r>
              <a:rPr lang="en-US" dirty="0">
                <a:hlinkClick r:id="rId2"/>
              </a:rPr>
              <a:t>walewis@ufl.edu</a:t>
            </a:r>
            <a:r>
              <a:rPr lang="en-US" dirty="0"/>
              <a:t> the day before.</a:t>
            </a:r>
          </a:p>
          <a:p>
            <a:pPr marL="800100" lvl="1" indent="-342900">
              <a:buFont typeface="+mj-lt"/>
              <a:buAutoNum type="arabicPeriod"/>
            </a:pPr>
            <a:r>
              <a:rPr lang="en-US" dirty="0"/>
              <a:t>Expose, develop, etch, inspect, strip PR.</a:t>
            </a:r>
          </a:p>
        </p:txBody>
      </p:sp>
      <p:sp>
        <p:nvSpPr>
          <p:cNvPr id="6" name="TextBox 5">
            <a:extLst>
              <a:ext uri="{FF2B5EF4-FFF2-40B4-BE49-F238E27FC236}">
                <a16:creationId xmlns:a16="http://schemas.microsoft.com/office/drawing/2014/main" id="{5A1FE3AD-4CA5-47C5-8FEA-C89E953E778D}"/>
              </a:ext>
            </a:extLst>
          </p:cNvPr>
          <p:cNvSpPr txBox="1"/>
          <p:nvPr/>
        </p:nvSpPr>
        <p:spPr>
          <a:xfrm>
            <a:off x="1371600" y="3048000"/>
            <a:ext cx="6705600" cy="2308324"/>
          </a:xfrm>
          <a:prstGeom prst="rect">
            <a:avLst/>
          </a:prstGeom>
          <a:noFill/>
        </p:spPr>
        <p:txBody>
          <a:bodyPr wrap="square">
            <a:spAutoFit/>
          </a:bodyPr>
          <a:lstStyle/>
          <a:p>
            <a:pPr marL="285750" indent="-285750">
              <a:buFont typeface="Wingdings" pitchFamily="2" charset="2"/>
              <a:buChar char="Ø"/>
            </a:pPr>
            <a:r>
              <a:rPr lang="en-US" u="sng" dirty="0">
                <a:solidFill>
                  <a:schemeClr val="accent1">
                    <a:lumMod val="75000"/>
                  </a:schemeClr>
                </a:solidFill>
              </a:rPr>
              <a:t>Staff Making your mask</a:t>
            </a:r>
          </a:p>
          <a:p>
            <a:pPr marL="800100" lvl="1" indent="-342900">
              <a:buFont typeface="+mj-lt"/>
              <a:buAutoNum type="arabicPeriod"/>
            </a:pPr>
            <a:r>
              <a:rPr lang="en-US" dirty="0"/>
              <a:t>Create your design using Layout Editor </a:t>
            </a:r>
          </a:p>
          <a:p>
            <a:pPr marL="800100" lvl="1" indent="-342900">
              <a:buFont typeface="+mj-lt"/>
              <a:buAutoNum type="arabicPeriod"/>
            </a:pPr>
            <a:r>
              <a:rPr lang="en-US" dirty="0"/>
              <a:t>Submit the design via email to walewis@ufl.edu for review</a:t>
            </a:r>
          </a:p>
          <a:p>
            <a:pPr marL="800100" lvl="1" indent="-342900">
              <a:buFont typeface="+mj-lt"/>
              <a:buAutoNum type="arabicPeriod"/>
            </a:pPr>
            <a:r>
              <a:rPr lang="en-US" dirty="0"/>
              <a:t>Fill out “</a:t>
            </a:r>
            <a:r>
              <a:rPr lang="en-US" b="0" i="0" dirty="0">
                <a:solidFill>
                  <a:srgbClr val="404040"/>
                </a:solidFill>
                <a:effectLst/>
                <a:latin typeface="quadon"/>
              </a:rPr>
              <a:t>Staff Processed Photomask Request” form which is located on the “Docs” screen of the RSC </a:t>
            </a:r>
            <a:r>
              <a:rPr lang="en-US" b="0" i="0" dirty="0" err="1">
                <a:solidFill>
                  <a:srgbClr val="404040"/>
                </a:solidFill>
                <a:effectLst/>
                <a:latin typeface="quadon"/>
              </a:rPr>
              <a:t>Heidleberg</a:t>
            </a:r>
            <a:r>
              <a:rPr lang="en-US" b="0" i="0" dirty="0">
                <a:solidFill>
                  <a:srgbClr val="404040"/>
                </a:solidFill>
                <a:effectLst/>
                <a:latin typeface="quadon"/>
              </a:rPr>
              <a:t> web page.  Email form to </a:t>
            </a:r>
            <a:r>
              <a:rPr lang="en-US" b="0" i="0" dirty="0">
                <a:solidFill>
                  <a:srgbClr val="404040"/>
                </a:solidFill>
                <a:effectLst/>
                <a:latin typeface="quadon"/>
                <a:hlinkClick r:id="rId2"/>
              </a:rPr>
              <a:t>walewis@ufl.edu</a:t>
            </a:r>
            <a:endParaRPr lang="en-US" b="0" i="0" dirty="0">
              <a:solidFill>
                <a:srgbClr val="404040"/>
              </a:solidFill>
              <a:effectLst/>
              <a:latin typeface="quadon"/>
            </a:endParaRPr>
          </a:p>
          <a:p>
            <a:pPr marL="800100" lvl="1" indent="-342900">
              <a:buFont typeface="+mj-lt"/>
              <a:buAutoNum type="arabicPeriod"/>
            </a:pPr>
            <a:r>
              <a:rPr lang="en-US" dirty="0">
                <a:solidFill>
                  <a:srgbClr val="404040"/>
                </a:solidFill>
                <a:latin typeface="quadon"/>
              </a:rPr>
              <a:t>If everything looks good, “Request Service” on the RSC web page.</a:t>
            </a:r>
            <a:endParaRPr lang="en-US" dirty="0"/>
          </a:p>
        </p:txBody>
      </p:sp>
      <p:sp>
        <p:nvSpPr>
          <p:cNvPr id="3" name="Footer Placeholder 2">
            <a:extLst>
              <a:ext uri="{FF2B5EF4-FFF2-40B4-BE49-F238E27FC236}">
                <a16:creationId xmlns:a16="http://schemas.microsoft.com/office/drawing/2014/main" id="{56D8DB17-1672-4A9E-86FD-17BF9D2D93CF}"/>
              </a:ext>
            </a:extLst>
          </p:cNvPr>
          <p:cNvSpPr>
            <a:spLocks noGrp="1"/>
          </p:cNvSpPr>
          <p:nvPr>
            <p:ph type="ftr" sz="quarter" idx="11"/>
          </p:nvPr>
        </p:nvSpPr>
        <p:spPr/>
        <p:txBody>
          <a:bodyPr/>
          <a:lstStyle/>
          <a:p>
            <a:r>
              <a:rPr lang="en-US"/>
              <a:t>B. Lewis</a:t>
            </a:r>
          </a:p>
        </p:txBody>
      </p:sp>
      <p:pic>
        <p:nvPicPr>
          <p:cNvPr id="7" name="Picture 6">
            <a:extLst>
              <a:ext uri="{FF2B5EF4-FFF2-40B4-BE49-F238E27FC236}">
                <a16:creationId xmlns:a16="http://schemas.microsoft.com/office/drawing/2014/main" id="{91D640D5-6A86-496B-917D-A82C14251D44}"/>
              </a:ext>
            </a:extLst>
          </p:cNvPr>
          <p:cNvPicPr>
            <a:picLocks noChangeAspect="1"/>
          </p:cNvPicPr>
          <p:nvPr/>
        </p:nvPicPr>
        <p:blipFill>
          <a:blip r:embed="rId3"/>
          <a:stretch>
            <a:fillRect/>
          </a:stretch>
        </p:blipFill>
        <p:spPr>
          <a:xfrm>
            <a:off x="18474" y="6308148"/>
            <a:ext cx="3486726" cy="525826"/>
          </a:xfrm>
          <a:prstGeom prst="rect">
            <a:avLst/>
          </a:prstGeom>
        </p:spPr>
      </p:pic>
      <p:sp>
        <p:nvSpPr>
          <p:cNvPr id="5" name="Slide Number Placeholder 4">
            <a:extLst>
              <a:ext uri="{FF2B5EF4-FFF2-40B4-BE49-F238E27FC236}">
                <a16:creationId xmlns:a16="http://schemas.microsoft.com/office/drawing/2014/main" id="{63A2C2E1-214A-42F8-861C-A352FFC36CD4}"/>
              </a:ext>
            </a:extLst>
          </p:cNvPr>
          <p:cNvSpPr>
            <a:spLocks noGrp="1"/>
          </p:cNvSpPr>
          <p:nvPr>
            <p:ph type="sldNum" sz="quarter" idx="12"/>
          </p:nvPr>
        </p:nvSpPr>
        <p:spPr/>
        <p:txBody>
          <a:bodyPr/>
          <a:lstStyle/>
          <a:p>
            <a:fld id="{692584FB-82F3-4746-96E7-5BA049B28189}" type="slidenum">
              <a:rPr lang="en-US" smtClean="0"/>
              <a:t>21</a:t>
            </a:fld>
            <a:endParaRPr lang="en-US"/>
          </a:p>
        </p:txBody>
      </p:sp>
    </p:spTree>
    <p:extLst>
      <p:ext uri="{BB962C8B-B14F-4D97-AF65-F5344CB8AC3E}">
        <p14:creationId xmlns:p14="http://schemas.microsoft.com/office/powerpoint/2010/main" val="50270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6375BF-A7B5-422E-821A-951AF6A2384A}"/>
              </a:ext>
            </a:extLst>
          </p:cNvPr>
          <p:cNvPicPr>
            <a:picLocks noChangeAspect="1"/>
          </p:cNvPicPr>
          <p:nvPr/>
        </p:nvPicPr>
        <p:blipFill>
          <a:blip r:embed="rId2"/>
          <a:stretch>
            <a:fillRect/>
          </a:stretch>
        </p:blipFill>
        <p:spPr>
          <a:xfrm>
            <a:off x="18474" y="6308148"/>
            <a:ext cx="3486726" cy="525826"/>
          </a:xfrm>
          <a:prstGeom prst="rect">
            <a:avLst/>
          </a:prstGeom>
        </p:spPr>
      </p:pic>
      <p:sp>
        <p:nvSpPr>
          <p:cNvPr id="6" name="TextBox 5">
            <a:extLst>
              <a:ext uri="{FF2B5EF4-FFF2-40B4-BE49-F238E27FC236}">
                <a16:creationId xmlns:a16="http://schemas.microsoft.com/office/drawing/2014/main" id="{FECC3A3D-BE4B-4F1B-91D3-D24CF8CAFBED}"/>
              </a:ext>
            </a:extLst>
          </p:cNvPr>
          <p:cNvSpPr txBox="1"/>
          <p:nvPr/>
        </p:nvSpPr>
        <p:spPr>
          <a:xfrm>
            <a:off x="457200" y="310004"/>
            <a:ext cx="3471912" cy="523220"/>
          </a:xfrm>
          <a:prstGeom prst="rect">
            <a:avLst/>
          </a:prstGeom>
          <a:noFill/>
        </p:spPr>
        <p:txBody>
          <a:bodyPr wrap="none" rtlCol="0">
            <a:spAutoFit/>
          </a:bodyPr>
          <a:lstStyle/>
          <a:p>
            <a:r>
              <a:rPr lang="en-US" sz="2800" dirty="0">
                <a:solidFill>
                  <a:schemeClr val="accent1">
                    <a:lumMod val="75000"/>
                  </a:schemeClr>
                </a:solidFill>
              </a:rPr>
              <a:t>Information Resources</a:t>
            </a:r>
          </a:p>
        </p:txBody>
      </p:sp>
      <p:cxnSp>
        <p:nvCxnSpPr>
          <p:cNvPr id="7" name="Straight Connector 6">
            <a:extLst>
              <a:ext uri="{FF2B5EF4-FFF2-40B4-BE49-F238E27FC236}">
                <a16:creationId xmlns:a16="http://schemas.microsoft.com/office/drawing/2014/main" id="{A2429AE3-7375-432C-9580-EFEC7B9ED172}"/>
              </a:ext>
            </a:extLst>
          </p:cNvPr>
          <p:cNvCxnSpPr/>
          <p:nvPr/>
        </p:nvCxnSpPr>
        <p:spPr>
          <a:xfrm>
            <a:off x="463131" y="791308"/>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B9D8A4-1766-42EF-B1DA-F9ADC6E3F4AB}"/>
              </a:ext>
            </a:extLst>
          </p:cNvPr>
          <p:cNvPicPr>
            <a:picLocks noChangeAspect="1"/>
          </p:cNvPicPr>
          <p:nvPr/>
        </p:nvPicPr>
        <p:blipFill>
          <a:blip r:embed="rId3"/>
          <a:stretch>
            <a:fillRect/>
          </a:stretch>
        </p:blipFill>
        <p:spPr>
          <a:xfrm>
            <a:off x="654324" y="1018525"/>
            <a:ext cx="6584676" cy="5229727"/>
          </a:xfrm>
          <a:prstGeom prst="rect">
            <a:avLst/>
          </a:prstGeom>
        </p:spPr>
      </p:pic>
      <p:sp>
        <p:nvSpPr>
          <p:cNvPr id="3" name="Footer Placeholder 2">
            <a:extLst>
              <a:ext uri="{FF2B5EF4-FFF2-40B4-BE49-F238E27FC236}">
                <a16:creationId xmlns:a16="http://schemas.microsoft.com/office/drawing/2014/main" id="{A82F8D10-6F17-4D4F-9140-F31C0001C47E}"/>
              </a:ext>
            </a:extLst>
          </p:cNvPr>
          <p:cNvSpPr>
            <a:spLocks noGrp="1"/>
          </p:cNvSpPr>
          <p:nvPr>
            <p:ph type="ftr" sz="quarter" idx="11"/>
          </p:nvPr>
        </p:nvSpPr>
        <p:spPr/>
        <p:txBody>
          <a:bodyPr/>
          <a:lstStyle/>
          <a:p>
            <a:r>
              <a:rPr lang="en-US"/>
              <a:t>B. Lewis</a:t>
            </a:r>
          </a:p>
        </p:txBody>
      </p:sp>
      <p:cxnSp>
        <p:nvCxnSpPr>
          <p:cNvPr id="8" name="Straight Arrow Connector 7">
            <a:extLst>
              <a:ext uri="{FF2B5EF4-FFF2-40B4-BE49-F238E27FC236}">
                <a16:creationId xmlns:a16="http://schemas.microsoft.com/office/drawing/2014/main" id="{3C9FA03E-9575-4D7C-A017-174D5487CE1F}"/>
              </a:ext>
            </a:extLst>
          </p:cNvPr>
          <p:cNvCxnSpPr>
            <a:cxnSpLocks/>
          </p:cNvCxnSpPr>
          <p:nvPr/>
        </p:nvCxnSpPr>
        <p:spPr>
          <a:xfrm flipH="1">
            <a:off x="2514600" y="5943600"/>
            <a:ext cx="1414512"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8B20F7F-5195-4962-AD6C-74FE4689FCDF}"/>
              </a:ext>
            </a:extLst>
          </p:cNvPr>
          <p:cNvCxnSpPr>
            <a:cxnSpLocks/>
          </p:cNvCxnSpPr>
          <p:nvPr/>
        </p:nvCxnSpPr>
        <p:spPr>
          <a:xfrm flipH="1">
            <a:off x="1761837" y="5638800"/>
            <a:ext cx="1590963" cy="1906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235D476-28B8-47F7-B64C-B088D81E81E2}"/>
              </a:ext>
            </a:extLst>
          </p:cNvPr>
          <p:cNvSpPr>
            <a:spLocks noGrp="1"/>
          </p:cNvSpPr>
          <p:nvPr>
            <p:ph type="sldNum" sz="quarter" idx="12"/>
          </p:nvPr>
        </p:nvSpPr>
        <p:spPr/>
        <p:txBody>
          <a:bodyPr/>
          <a:lstStyle/>
          <a:p>
            <a:fld id="{692584FB-82F3-4746-96E7-5BA049B28189}" type="slidenum">
              <a:rPr lang="en-US" smtClean="0"/>
              <a:t>22</a:t>
            </a:fld>
            <a:endParaRPr lang="en-US"/>
          </a:p>
        </p:txBody>
      </p:sp>
    </p:spTree>
    <p:extLst>
      <p:ext uri="{BB962C8B-B14F-4D97-AF65-F5344CB8AC3E}">
        <p14:creationId xmlns:p14="http://schemas.microsoft.com/office/powerpoint/2010/main" val="140361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FACBE5-E358-4D8D-BD93-98D547624E62}"/>
              </a:ext>
            </a:extLst>
          </p:cNvPr>
          <p:cNvPicPr>
            <a:picLocks noChangeAspect="1"/>
          </p:cNvPicPr>
          <p:nvPr/>
        </p:nvPicPr>
        <p:blipFill>
          <a:blip r:embed="rId2"/>
          <a:stretch>
            <a:fillRect/>
          </a:stretch>
        </p:blipFill>
        <p:spPr>
          <a:xfrm>
            <a:off x="1905000" y="1098550"/>
            <a:ext cx="4918820" cy="5257800"/>
          </a:xfrm>
          <a:prstGeom prst="rect">
            <a:avLst/>
          </a:prstGeom>
        </p:spPr>
      </p:pic>
      <p:sp>
        <p:nvSpPr>
          <p:cNvPr id="5" name="TextBox 4">
            <a:extLst>
              <a:ext uri="{FF2B5EF4-FFF2-40B4-BE49-F238E27FC236}">
                <a16:creationId xmlns:a16="http://schemas.microsoft.com/office/drawing/2014/main" id="{55960C1B-B42E-48C3-BE15-1D985986B440}"/>
              </a:ext>
            </a:extLst>
          </p:cNvPr>
          <p:cNvSpPr txBox="1"/>
          <p:nvPr/>
        </p:nvSpPr>
        <p:spPr>
          <a:xfrm>
            <a:off x="2971800" y="386318"/>
            <a:ext cx="2100383" cy="369332"/>
          </a:xfrm>
          <a:prstGeom prst="rect">
            <a:avLst/>
          </a:prstGeom>
          <a:noFill/>
        </p:spPr>
        <p:txBody>
          <a:bodyPr wrap="none" rtlCol="0">
            <a:spAutoFit/>
          </a:bodyPr>
          <a:lstStyle/>
          <a:p>
            <a:r>
              <a:rPr lang="en-US" dirty="0"/>
              <a:t>Mask Cost Estimator</a:t>
            </a:r>
          </a:p>
        </p:txBody>
      </p:sp>
      <p:pic>
        <p:nvPicPr>
          <p:cNvPr id="7" name="Picture 6">
            <a:extLst>
              <a:ext uri="{FF2B5EF4-FFF2-40B4-BE49-F238E27FC236}">
                <a16:creationId xmlns:a16="http://schemas.microsoft.com/office/drawing/2014/main" id="{1F92CDC7-5639-4181-919D-3CD584478AFD}"/>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F54FCD78-77CE-47DD-ABC5-4C05A8D4A5A5}"/>
              </a:ext>
            </a:extLst>
          </p:cNvPr>
          <p:cNvSpPr>
            <a:spLocks noGrp="1"/>
          </p:cNvSpPr>
          <p:nvPr>
            <p:ph type="ftr" sz="quarter" idx="11"/>
          </p:nvPr>
        </p:nvSpPr>
        <p:spPr/>
        <p:txBody>
          <a:bodyPr/>
          <a:lstStyle/>
          <a:p>
            <a:r>
              <a:rPr lang="en-US"/>
              <a:t>B. Lewis</a:t>
            </a:r>
          </a:p>
        </p:txBody>
      </p:sp>
      <p:sp>
        <p:nvSpPr>
          <p:cNvPr id="6" name="Slide Number Placeholder 5">
            <a:extLst>
              <a:ext uri="{FF2B5EF4-FFF2-40B4-BE49-F238E27FC236}">
                <a16:creationId xmlns:a16="http://schemas.microsoft.com/office/drawing/2014/main" id="{960E2FEC-64D7-4841-BD27-57FDF466EC6B}"/>
              </a:ext>
            </a:extLst>
          </p:cNvPr>
          <p:cNvSpPr>
            <a:spLocks noGrp="1"/>
          </p:cNvSpPr>
          <p:nvPr>
            <p:ph type="sldNum" sz="quarter" idx="12"/>
          </p:nvPr>
        </p:nvSpPr>
        <p:spPr/>
        <p:txBody>
          <a:bodyPr/>
          <a:lstStyle/>
          <a:p>
            <a:fld id="{692584FB-82F3-4746-96E7-5BA049B28189}" type="slidenum">
              <a:rPr lang="en-US" smtClean="0"/>
              <a:t>23</a:t>
            </a:fld>
            <a:endParaRPr lang="en-US"/>
          </a:p>
        </p:txBody>
      </p:sp>
    </p:spTree>
    <p:extLst>
      <p:ext uri="{BB962C8B-B14F-4D97-AF65-F5344CB8AC3E}">
        <p14:creationId xmlns:p14="http://schemas.microsoft.com/office/powerpoint/2010/main" val="71857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0209C9-CCE2-4653-A913-F79800896E0C}"/>
              </a:ext>
            </a:extLst>
          </p:cNvPr>
          <p:cNvSpPr>
            <a:spLocks noGrp="1"/>
          </p:cNvSpPr>
          <p:nvPr>
            <p:ph type="ftr" sz="quarter" idx="11"/>
          </p:nvPr>
        </p:nvSpPr>
        <p:spPr/>
        <p:txBody>
          <a:bodyPr/>
          <a:lstStyle/>
          <a:p>
            <a:r>
              <a:rPr lang="en-US"/>
              <a:t>B. Lewis</a:t>
            </a:r>
          </a:p>
        </p:txBody>
      </p:sp>
      <p:pic>
        <p:nvPicPr>
          <p:cNvPr id="6" name="Picture 5">
            <a:extLst>
              <a:ext uri="{FF2B5EF4-FFF2-40B4-BE49-F238E27FC236}">
                <a16:creationId xmlns:a16="http://schemas.microsoft.com/office/drawing/2014/main" id="{82AA33AE-2FF8-4B59-99A7-DE38CD131EBD}"/>
              </a:ext>
            </a:extLst>
          </p:cNvPr>
          <p:cNvPicPr>
            <a:picLocks noChangeAspect="1"/>
          </p:cNvPicPr>
          <p:nvPr/>
        </p:nvPicPr>
        <p:blipFill>
          <a:blip r:embed="rId2"/>
          <a:stretch>
            <a:fillRect/>
          </a:stretch>
        </p:blipFill>
        <p:spPr>
          <a:xfrm>
            <a:off x="0" y="542617"/>
            <a:ext cx="9144000" cy="5772766"/>
          </a:xfrm>
          <a:prstGeom prst="rect">
            <a:avLst/>
          </a:prstGeom>
        </p:spPr>
      </p:pic>
      <p:pic>
        <p:nvPicPr>
          <p:cNvPr id="7" name="Picture 6">
            <a:extLst>
              <a:ext uri="{FF2B5EF4-FFF2-40B4-BE49-F238E27FC236}">
                <a16:creationId xmlns:a16="http://schemas.microsoft.com/office/drawing/2014/main" id="{5A1DCD45-7DD3-4C08-AAAC-3DC57DAC6338}"/>
              </a:ext>
            </a:extLst>
          </p:cNvPr>
          <p:cNvPicPr>
            <a:picLocks noChangeAspect="1"/>
          </p:cNvPicPr>
          <p:nvPr/>
        </p:nvPicPr>
        <p:blipFill>
          <a:blip r:embed="rId3"/>
          <a:stretch>
            <a:fillRect/>
          </a:stretch>
        </p:blipFill>
        <p:spPr>
          <a:xfrm>
            <a:off x="18474" y="6308148"/>
            <a:ext cx="3486726" cy="525826"/>
          </a:xfrm>
          <a:prstGeom prst="rect">
            <a:avLst/>
          </a:prstGeom>
        </p:spPr>
      </p:pic>
      <p:sp>
        <p:nvSpPr>
          <p:cNvPr id="8" name="Slide Number Placeholder 7">
            <a:extLst>
              <a:ext uri="{FF2B5EF4-FFF2-40B4-BE49-F238E27FC236}">
                <a16:creationId xmlns:a16="http://schemas.microsoft.com/office/drawing/2014/main" id="{951FB063-54A7-4B02-9D5C-D9C4178BE5C3}"/>
              </a:ext>
            </a:extLst>
          </p:cNvPr>
          <p:cNvSpPr>
            <a:spLocks noGrp="1"/>
          </p:cNvSpPr>
          <p:nvPr>
            <p:ph type="sldNum" sz="quarter" idx="12"/>
          </p:nvPr>
        </p:nvSpPr>
        <p:spPr/>
        <p:txBody>
          <a:bodyPr/>
          <a:lstStyle/>
          <a:p>
            <a:fld id="{692584FB-82F3-4746-96E7-5BA049B28189}" type="slidenum">
              <a:rPr lang="en-US" smtClean="0"/>
              <a:t>24</a:t>
            </a:fld>
            <a:endParaRPr lang="en-US"/>
          </a:p>
        </p:txBody>
      </p:sp>
    </p:spTree>
    <p:extLst>
      <p:ext uri="{BB962C8B-B14F-4D97-AF65-F5344CB8AC3E}">
        <p14:creationId xmlns:p14="http://schemas.microsoft.com/office/powerpoint/2010/main" val="15495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0209C9-CCE2-4653-A913-F79800896E0C}"/>
              </a:ext>
            </a:extLst>
          </p:cNvPr>
          <p:cNvSpPr>
            <a:spLocks noGrp="1"/>
          </p:cNvSpPr>
          <p:nvPr>
            <p:ph type="ftr" sz="quarter" idx="11"/>
          </p:nvPr>
        </p:nvSpPr>
        <p:spPr/>
        <p:txBody>
          <a:bodyPr/>
          <a:lstStyle/>
          <a:p>
            <a:r>
              <a:rPr lang="en-US"/>
              <a:t>B. Lewis</a:t>
            </a:r>
          </a:p>
        </p:txBody>
      </p:sp>
      <p:pic>
        <p:nvPicPr>
          <p:cNvPr id="7" name="Picture 6">
            <a:extLst>
              <a:ext uri="{FF2B5EF4-FFF2-40B4-BE49-F238E27FC236}">
                <a16:creationId xmlns:a16="http://schemas.microsoft.com/office/drawing/2014/main" id="{5A1DCD45-7DD3-4C08-AAAC-3DC57DAC6338}"/>
              </a:ext>
            </a:extLst>
          </p:cNvPr>
          <p:cNvPicPr>
            <a:picLocks noChangeAspect="1"/>
          </p:cNvPicPr>
          <p:nvPr/>
        </p:nvPicPr>
        <p:blipFill>
          <a:blip r:embed="rId2"/>
          <a:stretch>
            <a:fillRect/>
          </a:stretch>
        </p:blipFill>
        <p:spPr>
          <a:xfrm>
            <a:off x="18474" y="6308148"/>
            <a:ext cx="3486726" cy="525826"/>
          </a:xfrm>
          <a:prstGeom prst="rect">
            <a:avLst/>
          </a:prstGeom>
        </p:spPr>
      </p:pic>
      <p:sp>
        <p:nvSpPr>
          <p:cNvPr id="8" name="Slide Number Placeholder 7">
            <a:extLst>
              <a:ext uri="{FF2B5EF4-FFF2-40B4-BE49-F238E27FC236}">
                <a16:creationId xmlns:a16="http://schemas.microsoft.com/office/drawing/2014/main" id="{951FB063-54A7-4B02-9D5C-D9C4178BE5C3}"/>
              </a:ext>
            </a:extLst>
          </p:cNvPr>
          <p:cNvSpPr>
            <a:spLocks noGrp="1"/>
          </p:cNvSpPr>
          <p:nvPr>
            <p:ph type="sldNum" sz="quarter" idx="12"/>
          </p:nvPr>
        </p:nvSpPr>
        <p:spPr/>
        <p:txBody>
          <a:bodyPr/>
          <a:lstStyle/>
          <a:p>
            <a:fld id="{692584FB-82F3-4746-96E7-5BA049B28189}" type="slidenum">
              <a:rPr lang="en-US" smtClean="0"/>
              <a:t>25</a:t>
            </a:fld>
            <a:endParaRPr lang="en-US"/>
          </a:p>
        </p:txBody>
      </p:sp>
      <p:pic>
        <p:nvPicPr>
          <p:cNvPr id="9" name="Picture 8">
            <a:extLst>
              <a:ext uri="{FF2B5EF4-FFF2-40B4-BE49-F238E27FC236}">
                <a16:creationId xmlns:a16="http://schemas.microsoft.com/office/drawing/2014/main" id="{27BF611A-8CF2-4A1E-9672-B6E79CC0BA8C}"/>
              </a:ext>
            </a:extLst>
          </p:cNvPr>
          <p:cNvPicPr/>
          <p:nvPr/>
        </p:nvPicPr>
        <p:blipFill>
          <a:blip r:embed="rId3"/>
          <a:stretch>
            <a:fillRect/>
          </a:stretch>
        </p:blipFill>
        <p:spPr>
          <a:xfrm>
            <a:off x="1676400" y="1623649"/>
            <a:ext cx="5791199" cy="4572000"/>
          </a:xfrm>
          <a:prstGeom prst="rect">
            <a:avLst/>
          </a:prstGeom>
        </p:spPr>
      </p:pic>
      <p:sp>
        <p:nvSpPr>
          <p:cNvPr id="3" name="TextBox 2">
            <a:extLst>
              <a:ext uri="{FF2B5EF4-FFF2-40B4-BE49-F238E27FC236}">
                <a16:creationId xmlns:a16="http://schemas.microsoft.com/office/drawing/2014/main" id="{B84EBF44-7E06-4849-A09C-3EB6246D0D93}"/>
              </a:ext>
            </a:extLst>
          </p:cNvPr>
          <p:cNvSpPr txBox="1"/>
          <p:nvPr/>
        </p:nvSpPr>
        <p:spPr>
          <a:xfrm>
            <a:off x="1368055" y="556993"/>
            <a:ext cx="6096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When the design is inverted during conversion – use “Frame” parameter.</a:t>
            </a:r>
          </a:p>
        </p:txBody>
      </p:sp>
    </p:spTree>
    <p:extLst>
      <p:ext uri="{BB962C8B-B14F-4D97-AF65-F5344CB8AC3E}">
        <p14:creationId xmlns:p14="http://schemas.microsoft.com/office/powerpoint/2010/main" val="1272551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5C046C-742E-44BC-94BE-8BF0FD308BA4}"/>
              </a:ext>
            </a:extLst>
          </p:cNvPr>
          <p:cNvSpPr>
            <a:spLocks noGrp="1"/>
          </p:cNvSpPr>
          <p:nvPr>
            <p:ph type="ftr" sz="quarter" idx="11"/>
          </p:nvPr>
        </p:nvSpPr>
        <p:spPr/>
        <p:txBody>
          <a:bodyPr/>
          <a:lstStyle/>
          <a:p>
            <a:r>
              <a:rPr lang="en-US"/>
              <a:t>B. Lewis</a:t>
            </a:r>
          </a:p>
        </p:txBody>
      </p:sp>
      <p:sp>
        <p:nvSpPr>
          <p:cNvPr id="5" name="TextBox 4">
            <a:extLst>
              <a:ext uri="{FF2B5EF4-FFF2-40B4-BE49-F238E27FC236}">
                <a16:creationId xmlns:a16="http://schemas.microsoft.com/office/drawing/2014/main" id="{9DB4235B-E6FC-4623-943C-1111A106ABFC}"/>
              </a:ext>
            </a:extLst>
          </p:cNvPr>
          <p:cNvSpPr txBox="1"/>
          <p:nvPr/>
        </p:nvSpPr>
        <p:spPr>
          <a:xfrm>
            <a:off x="1676400" y="1752600"/>
            <a:ext cx="5334000" cy="1446550"/>
          </a:xfrm>
          <a:prstGeom prst="rect">
            <a:avLst/>
          </a:prstGeom>
          <a:noFill/>
        </p:spPr>
        <p:txBody>
          <a:bodyPr wrap="square" rtlCol="0">
            <a:spAutoFit/>
          </a:bodyPr>
          <a:lstStyle/>
          <a:p>
            <a:r>
              <a:rPr lang="en-US" sz="4400" dirty="0">
                <a:solidFill>
                  <a:schemeClr val="accent6">
                    <a:lumMod val="75000"/>
                  </a:schemeClr>
                </a:solidFill>
              </a:rPr>
              <a:t>Do you really need a Photomask?</a:t>
            </a:r>
          </a:p>
        </p:txBody>
      </p:sp>
      <p:pic>
        <p:nvPicPr>
          <p:cNvPr id="6" name="Picture 5">
            <a:extLst>
              <a:ext uri="{FF2B5EF4-FFF2-40B4-BE49-F238E27FC236}">
                <a16:creationId xmlns:a16="http://schemas.microsoft.com/office/drawing/2014/main" id="{CD3D672E-DB34-4616-84DC-18EB5620CEE6}"/>
              </a:ext>
            </a:extLst>
          </p:cNvPr>
          <p:cNvPicPr>
            <a:picLocks noChangeAspect="1"/>
          </p:cNvPicPr>
          <p:nvPr/>
        </p:nvPicPr>
        <p:blipFill>
          <a:blip r:embed="rId2"/>
          <a:stretch>
            <a:fillRect/>
          </a:stretch>
        </p:blipFill>
        <p:spPr>
          <a:xfrm>
            <a:off x="18474" y="6308148"/>
            <a:ext cx="3486726" cy="525826"/>
          </a:xfrm>
          <a:prstGeom prst="rect">
            <a:avLst/>
          </a:prstGeom>
        </p:spPr>
      </p:pic>
      <p:sp>
        <p:nvSpPr>
          <p:cNvPr id="4" name="Slide Number Placeholder 3">
            <a:extLst>
              <a:ext uri="{FF2B5EF4-FFF2-40B4-BE49-F238E27FC236}">
                <a16:creationId xmlns:a16="http://schemas.microsoft.com/office/drawing/2014/main" id="{5A764CEE-284D-46E9-8AC0-2837909C6013}"/>
              </a:ext>
            </a:extLst>
          </p:cNvPr>
          <p:cNvSpPr>
            <a:spLocks noGrp="1"/>
          </p:cNvSpPr>
          <p:nvPr>
            <p:ph type="sldNum" sz="quarter" idx="12"/>
          </p:nvPr>
        </p:nvSpPr>
        <p:spPr/>
        <p:txBody>
          <a:bodyPr/>
          <a:lstStyle/>
          <a:p>
            <a:fld id="{692584FB-82F3-4746-96E7-5BA049B28189}" type="slidenum">
              <a:rPr lang="en-US" smtClean="0"/>
              <a:t>26</a:t>
            </a:fld>
            <a:endParaRPr lang="en-US"/>
          </a:p>
        </p:txBody>
      </p:sp>
    </p:spTree>
    <p:extLst>
      <p:ext uri="{BB962C8B-B14F-4D97-AF65-F5344CB8AC3E}">
        <p14:creationId xmlns:p14="http://schemas.microsoft.com/office/powerpoint/2010/main" val="3416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609600" y="1066801"/>
            <a:ext cx="7848600" cy="5184978"/>
            <a:chOff x="304800" y="914400"/>
            <a:chExt cx="8001000" cy="5345834"/>
          </a:xfrm>
        </p:grpSpPr>
        <p:sp>
          <p:nvSpPr>
            <p:cNvPr id="2" name="Flowchart: Process 1"/>
            <p:cNvSpPr/>
            <p:nvPr/>
          </p:nvSpPr>
          <p:spPr>
            <a:xfrm>
              <a:off x="609600" y="1219200"/>
              <a:ext cx="914400" cy="381000"/>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t>Start</a:t>
              </a:r>
            </a:p>
          </p:txBody>
        </p:sp>
        <p:sp>
          <p:nvSpPr>
            <p:cNvPr id="3" name="Flowchart: Decision 2"/>
            <p:cNvSpPr/>
            <p:nvPr/>
          </p:nvSpPr>
          <p:spPr>
            <a:xfrm>
              <a:off x="304800" y="3733800"/>
              <a:ext cx="1676400" cy="1066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Will layer be reproduced &gt; 3 times </a:t>
              </a:r>
            </a:p>
          </p:txBody>
        </p:sp>
        <p:sp>
          <p:nvSpPr>
            <p:cNvPr id="4" name="Flowchart: Decision 3"/>
            <p:cNvSpPr/>
            <p:nvPr/>
          </p:nvSpPr>
          <p:spPr>
            <a:xfrm>
              <a:off x="3619500" y="923966"/>
              <a:ext cx="1676400" cy="990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Min Feature </a:t>
              </a:r>
              <a:r>
                <a:rPr lang="en-US" sz="1000" dirty="0"/>
                <a:t>sizes</a:t>
              </a:r>
              <a:r>
                <a:rPr lang="en-US" sz="1200" dirty="0"/>
                <a:t> &lt;1um?</a:t>
              </a:r>
            </a:p>
          </p:txBody>
        </p:sp>
        <p:sp>
          <p:nvSpPr>
            <p:cNvPr id="5" name="TextBox 4"/>
            <p:cNvSpPr txBox="1"/>
            <p:nvPr/>
          </p:nvSpPr>
          <p:spPr>
            <a:xfrm>
              <a:off x="1143000" y="4800600"/>
              <a:ext cx="533400" cy="285592"/>
            </a:xfrm>
            <a:prstGeom prst="rect">
              <a:avLst/>
            </a:prstGeom>
            <a:noFill/>
          </p:spPr>
          <p:txBody>
            <a:bodyPr wrap="square" rtlCol="0">
              <a:spAutoFit/>
            </a:bodyPr>
            <a:lstStyle/>
            <a:p>
              <a:r>
                <a:rPr lang="en-US" sz="1200" dirty="0"/>
                <a:t>Yes</a:t>
              </a:r>
            </a:p>
          </p:txBody>
        </p:sp>
        <p:sp>
          <p:nvSpPr>
            <p:cNvPr id="6" name="Flowchart: Decision 5"/>
            <p:cNvSpPr/>
            <p:nvPr/>
          </p:nvSpPr>
          <p:spPr>
            <a:xfrm>
              <a:off x="4191000" y="2362200"/>
              <a:ext cx="1676400" cy="1066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Min Feature size 1-2um</a:t>
              </a:r>
            </a:p>
          </p:txBody>
        </p:sp>
        <p:sp>
          <p:nvSpPr>
            <p:cNvPr id="7" name="Rounded Rectangle 6"/>
            <p:cNvSpPr/>
            <p:nvPr/>
          </p:nvSpPr>
          <p:spPr>
            <a:xfrm>
              <a:off x="6705600" y="914400"/>
              <a:ext cx="1600200" cy="990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Raith E-beam writer </a:t>
              </a:r>
            </a:p>
          </p:txBody>
        </p:sp>
        <p:sp>
          <p:nvSpPr>
            <p:cNvPr id="8" name="Rounded Rectangle 7"/>
            <p:cNvSpPr/>
            <p:nvPr/>
          </p:nvSpPr>
          <p:spPr>
            <a:xfrm>
              <a:off x="2618542" y="5301816"/>
              <a:ext cx="1219200" cy="838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Expose on Mask Aligner</a:t>
              </a:r>
            </a:p>
          </p:txBody>
        </p:sp>
        <p:sp>
          <p:nvSpPr>
            <p:cNvPr id="9" name="Rounded Rectangle 8"/>
            <p:cNvSpPr/>
            <p:nvPr/>
          </p:nvSpPr>
          <p:spPr>
            <a:xfrm>
              <a:off x="457200" y="5181599"/>
              <a:ext cx="1371600" cy="107863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Make mask using the Heidelberg Laser Writer</a:t>
              </a:r>
            </a:p>
          </p:txBody>
        </p:sp>
        <p:cxnSp>
          <p:nvCxnSpPr>
            <p:cNvPr id="10" name="Straight Arrow Connector 9"/>
            <p:cNvCxnSpPr>
              <a:stCxn id="9" idx="3"/>
              <a:endCxn id="8" idx="1"/>
            </p:cNvCxnSpPr>
            <p:nvPr/>
          </p:nvCxnSpPr>
          <p:spPr>
            <a:xfrm>
              <a:off x="1828800" y="5720917"/>
              <a:ext cx="7897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7" idx="1"/>
            </p:cNvCxnSpPr>
            <p:nvPr/>
          </p:nvCxnSpPr>
          <p:spPr>
            <a:xfrm flipV="1">
              <a:off x="5295901" y="1409701"/>
              <a:ext cx="1409699" cy="95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10200" y="1143000"/>
              <a:ext cx="533400" cy="285592"/>
            </a:xfrm>
            <a:prstGeom prst="rect">
              <a:avLst/>
            </a:prstGeom>
            <a:noFill/>
          </p:spPr>
          <p:txBody>
            <a:bodyPr wrap="square" rtlCol="0">
              <a:spAutoFit/>
            </a:bodyPr>
            <a:lstStyle/>
            <a:p>
              <a:r>
                <a:rPr lang="en-US" sz="1200" dirty="0"/>
                <a:t>Yes</a:t>
              </a:r>
            </a:p>
          </p:txBody>
        </p:sp>
        <p:sp>
          <p:nvSpPr>
            <p:cNvPr id="13" name="Rectangle 12"/>
            <p:cNvSpPr/>
            <p:nvPr/>
          </p:nvSpPr>
          <p:spPr>
            <a:xfrm>
              <a:off x="1143000" y="2362200"/>
              <a:ext cx="623760" cy="285592"/>
            </a:xfrm>
            <a:prstGeom prst="rect">
              <a:avLst/>
            </a:prstGeom>
          </p:spPr>
          <p:txBody>
            <a:bodyPr wrap="square">
              <a:spAutoFit/>
            </a:bodyPr>
            <a:lstStyle/>
            <a:p>
              <a:r>
                <a:rPr lang="en-US" sz="1200" dirty="0"/>
                <a:t>No</a:t>
              </a:r>
            </a:p>
          </p:txBody>
        </p:sp>
        <p:sp>
          <p:nvSpPr>
            <p:cNvPr id="14" name="TextBox 13"/>
            <p:cNvSpPr txBox="1"/>
            <p:nvPr/>
          </p:nvSpPr>
          <p:spPr>
            <a:xfrm>
              <a:off x="5943600" y="2590800"/>
              <a:ext cx="533400" cy="285592"/>
            </a:xfrm>
            <a:prstGeom prst="rect">
              <a:avLst/>
            </a:prstGeom>
            <a:noFill/>
          </p:spPr>
          <p:txBody>
            <a:bodyPr wrap="square" rtlCol="0">
              <a:spAutoFit/>
            </a:bodyPr>
            <a:lstStyle/>
            <a:p>
              <a:r>
                <a:rPr lang="en-US" sz="1200" dirty="0"/>
                <a:t>Yes</a:t>
              </a:r>
            </a:p>
          </p:txBody>
        </p:sp>
        <p:cxnSp>
          <p:nvCxnSpPr>
            <p:cNvPr id="15" name="Straight Arrow Connector 14"/>
            <p:cNvCxnSpPr>
              <a:stCxn id="6" idx="3"/>
              <a:endCxn id="28" idx="1"/>
            </p:cNvCxnSpPr>
            <p:nvPr/>
          </p:nvCxnSpPr>
          <p:spPr>
            <a:xfrm>
              <a:off x="5867400" y="2895600"/>
              <a:ext cx="914400" cy="24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a:endCxn id="4" idx="1"/>
            </p:cNvCxnSpPr>
            <p:nvPr/>
          </p:nvCxnSpPr>
          <p:spPr>
            <a:xfrm>
              <a:off x="1524000" y="1409701"/>
              <a:ext cx="2095500" cy="95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4" idx="2"/>
              <a:endCxn id="6" idx="0"/>
            </p:cNvCxnSpPr>
            <p:nvPr/>
          </p:nvCxnSpPr>
          <p:spPr>
            <a:xfrm rot="16200000" flipH="1">
              <a:off x="4519634" y="1852633"/>
              <a:ext cx="447634" cy="5715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2401" y="3962400"/>
              <a:ext cx="533400" cy="285592"/>
            </a:xfrm>
            <a:prstGeom prst="rect">
              <a:avLst/>
            </a:prstGeom>
            <a:noFill/>
          </p:spPr>
          <p:txBody>
            <a:bodyPr wrap="square" rtlCol="0">
              <a:spAutoFit/>
            </a:bodyPr>
            <a:lstStyle/>
            <a:p>
              <a:r>
                <a:rPr lang="en-US" sz="1200" dirty="0"/>
                <a:t>No</a:t>
              </a:r>
            </a:p>
          </p:txBody>
        </p:sp>
        <p:cxnSp>
          <p:nvCxnSpPr>
            <p:cNvPr id="19" name="Elbow Connector 18"/>
            <p:cNvCxnSpPr>
              <a:stCxn id="3" idx="3"/>
              <a:endCxn id="28" idx="2"/>
            </p:cNvCxnSpPr>
            <p:nvPr/>
          </p:nvCxnSpPr>
          <p:spPr>
            <a:xfrm flipV="1">
              <a:off x="1981200" y="3393375"/>
              <a:ext cx="5562600" cy="87382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2"/>
              <a:endCxn id="9" idx="0"/>
            </p:cNvCxnSpPr>
            <p:nvPr/>
          </p:nvCxnSpPr>
          <p:spPr>
            <a:xfrm flipH="1">
              <a:off x="1143000" y="4800600"/>
              <a:ext cx="1" cy="3809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Flowchart: Decision 20"/>
            <p:cNvSpPr/>
            <p:nvPr/>
          </p:nvSpPr>
          <p:spPr>
            <a:xfrm>
              <a:off x="1981200" y="1524000"/>
              <a:ext cx="1676400" cy="1066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Min Feature size  2-5um</a:t>
              </a:r>
            </a:p>
          </p:txBody>
        </p:sp>
        <p:sp>
          <p:nvSpPr>
            <p:cNvPr id="22" name="Rounded Rectangle 21"/>
            <p:cNvSpPr/>
            <p:nvPr/>
          </p:nvSpPr>
          <p:spPr>
            <a:xfrm>
              <a:off x="2209800" y="3276600"/>
              <a:ext cx="1219200" cy="838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Consult with NRF Staff</a:t>
              </a:r>
            </a:p>
          </p:txBody>
        </p:sp>
        <p:cxnSp>
          <p:nvCxnSpPr>
            <p:cNvPr id="23" name="Elbow Connector 22"/>
            <p:cNvCxnSpPr>
              <a:stCxn id="6" idx="1"/>
              <a:endCxn id="21" idx="3"/>
            </p:cNvCxnSpPr>
            <p:nvPr/>
          </p:nvCxnSpPr>
          <p:spPr>
            <a:xfrm rot="10800000">
              <a:off x="3657600" y="2057400"/>
              <a:ext cx="533400" cy="8382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81399" y="2514600"/>
              <a:ext cx="533400" cy="285592"/>
            </a:xfrm>
            <a:prstGeom prst="rect">
              <a:avLst/>
            </a:prstGeom>
            <a:noFill/>
          </p:spPr>
          <p:txBody>
            <a:bodyPr wrap="square" rtlCol="0">
              <a:spAutoFit/>
            </a:bodyPr>
            <a:lstStyle/>
            <a:p>
              <a:r>
                <a:rPr lang="en-US" sz="1200" dirty="0"/>
                <a:t>No</a:t>
              </a:r>
            </a:p>
          </p:txBody>
        </p:sp>
        <p:cxnSp>
          <p:nvCxnSpPr>
            <p:cNvPr id="25" name="Straight Arrow Connector 24"/>
            <p:cNvCxnSpPr>
              <a:stCxn id="21" idx="2"/>
              <a:endCxn id="22" idx="0"/>
            </p:cNvCxnSpPr>
            <p:nvPr/>
          </p:nvCxnSpPr>
          <p:spPr>
            <a:xfrm>
              <a:off x="2819400" y="2590800"/>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19400" y="2895600"/>
              <a:ext cx="533400" cy="285592"/>
            </a:xfrm>
            <a:prstGeom prst="rect">
              <a:avLst/>
            </a:prstGeom>
            <a:noFill/>
          </p:spPr>
          <p:txBody>
            <a:bodyPr wrap="square" rtlCol="0">
              <a:spAutoFit/>
            </a:bodyPr>
            <a:lstStyle/>
            <a:p>
              <a:r>
                <a:rPr lang="en-US" sz="1200" dirty="0"/>
                <a:t>Yes</a:t>
              </a:r>
            </a:p>
          </p:txBody>
        </p:sp>
        <p:cxnSp>
          <p:nvCxnSpPr>
            <p:cNvPr id="27" name="Elbow Connector 26"/>
            <p:cNvCxnSpPr>
              <a:stCxn id="21" idx="1"/>
              <a:endCxn id="3" idx="0"/>
            </p:cNvCxnSpPr>
            <p:nvPr/>
          </p:nvCxnSpPr>
          <p:spPr>
            <a:xfrm rot="10800000" flipV="1">
              <a:off x="1143000" y="2057400"/>
              <a:ext cx="838200" cy="16764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781800" y="2402775"/>
              <a:ext cx="1524000" cy="990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Heidelberg Direct Write Laser Writer</a:t>
              </a:r>
            </a:p>
          </p:txBody>
        </p:sp>
        <p:sp>
          <p:nvSpPr>
            <p:cNvPr id="29" name="TextBox 28"/>
            <p:cNvSpPr txBox="1"/>
            <p:nvPr/>
          </p:nvSpPr>
          <p:spPr>
            <a:xfrm>
              <a:off x="4495799" y="1852790"/>
              <a:ext cx="533400" cy="285592"/>
            </a:xfrm>
            <a:prstGeom prst="rect">
              <a:avLst/>
            </a:prstGeom>
            <a:noFill/>
          </p:spPr>
          <p:txBody>
            <a:bodyPr wrap="square" rtlCol="0">
              <a:spAutoFit/>
            </a:bodyPr>
            <a:lstStyle/>
            <a:p>
              <a:r>
                <a:rPr lang="en-US" sz="1200" dirty="0"/>
                <a:t>No</a:t>
              </a:r>
            </a:p>
          </p:txBody>
        </p:sp>
      </p:grpSp>
      <p:cxnSp>
        <p:nvCxnSpPr>
          <p:cNvPr id="30" name="Straight Connector 29"/>
          <p:cNvCxnSpPr/>
          <p:nvPr/>
        </p:nvCxnSpPr>
        <p:spPr>
          <a:xfrm>
            <a:off x="304800" y="914400"/>
            <a:ext cx="8458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76201"/>
            <a:ext cx="8458200" cy="830997"/>
          </a:xfrm>
          <a:prstGeom prst="rect">
            <a:avLst/>
          </a:prstGeom>
          <a:noFill/>
        </p:spPr>
        <p:txBody>
          <a:bodyPr wrap="square" rtlCol="0">
            <a:spAutoFit/>
          </a:bodyPr>
          <a:lstStyle/>
          <a:p>
            <a:r>
              <a:rPr lang="en-US" sz="2400" dirty="0">
                <a:solidFill>
                  <a:schemeClr val="accent6">
                    <a:lumMod val="75000"/>
                  </a:schemeClr>
                </a:solidFill>
              </a:rPr>
              <a:t>Mask or Direct Write (&lt;2um thickness and 405nm sensitive materials ONLY)</a:t>
            </a:r>
          </a:p>
        </p:txBody>
      </p:sp>
      <p:pic>
        <p:nvPicPr>
          <p:cNvPr id="40" name="Picture 39">
            <a:extLst>
              <a:ext uri="{FF2B5EF4-FFF2-40B4-BE49-F238E27FC236}">
                <a16:creationId xmlns:a16="http://schemas.microsoft.com/office/drawing/2014/main" id="{76FD9F5A-DABD-42FA-9130-65FEE37E86AC}"/>
              </a:ext>
            </a:extLst>
          </p:cNvPr>
          <p:cNvPicPr>
            <a:picLocks noChangeAspect="1"/>
          </p:cNvPicPr>
          <p:nvPr/>
        </p:nvPicPr>
        <p:blipFill>
          <a:blip r:embed="rId3"/>
          <a:stretch>
            <a:fillRect/>
          </a:stretch>
        </p:blipFill>
        <p:spPr>
          <a:xfrm>
            <a:off x="18474" y="6308148"/>
            <a:ext cx="3486726" cy="525826"/>
          </a:xfrm>
          <a:prstGeom prst="rect">
            <a:avLst/>
          </a:prstGeom>
        </p:spPr>
      </p:pic>
      <p:sp>
        <p:nvSpPr>
          <p:cNvPr id="32" name="Footer Placeholder 31">
            <a:extLst>
              <a:ext uri="{FF2B5EF4-FFF2-40B4-BE49-F238E27FC236}">
                <a16:creationId xmlns:a16="http://schemas.microsoft.com/office/drawing/2014/main" id="{E8F7EBDF-80CA-40E2-95D5-C51B8AD670B0}"/>
              </a:ext>
            </a:extLst>
          </p:cNvPr>
          <p:cNvSpPr>
            <a:spLocks noGrp="1"/>
          </p:cNvSpPr>
          <p:nvPr>
            <p:ph type="ftr" sz="quarter" idx="11"/>
          </p:nvPr>
        </p:nvSpPr>
        <p:spPr/>
        <p:txBody>
          <a:bodyPr/>
          <a:lstStyle/>
          <a:p>
            <a:r>
              <a:rPr lang="en-US"/>
              <a:t>B. Lewis</a:t>
            </a:r>
          </a:p>
        </p:txBody>
      </p:sp>
      <p:sp>
        <p:nvSpPr>
          <p:cNvPr id="36" name="Slide Number Placeholder 35">
            <a:extLst>
              <a:ext uri="{FF2B5EF4-FFF2-40B4-BE49-F238E27FC236}">
                <a16:creationId xmlns:a16="http://schemas.microsoft.com/office/drawing/2014/main" id="{E128DB57-1086-448A-B3DA-529339AAC570}"/>
              </a:ext>
            </a:extLst>
          </p:cNvPr>
          <p:cNvSpPr>
            <a:spLocks noGrp="1"/>
          </p:cNvSpPr>
          <p:nvPr>
            <p:ph type="sldNum" sz="quarter" idx="12"/>
          </p:nvPr>
        </p:nvSpPr>
        <p:spPr/>
        <p:txBody>
          <a:bodyPr/>
          <a:lstStyle/>
          <a:p>
            <a:fld id="{692584FB-82F3-4746-96E7-5BA049B28189}" type="slidenum">
              <a:rPr lang="en-US" smtClean="0"/>
              <a:t>27</a:t>
            </a:fld>
            <a:endParaRPr lang="en-US"/>
          </a:p>
        </p:txBody>
      </p:sp>
    </p:spTree>
    <p:extLst>
      <p:ext uri="{BB962C8B-B14F-4D97-AF65-F5344CB8AC3E}">
        <p14:creationId xmlns:p14="http://schemas.microsoft.com/office/powerpoint/2010/main" val="1567046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904999"/>
            <a:ext cx="4419600" cy="1446550"/>
          </a:xfrm>
          <a:prstGeom prst="rect">
            <a:avLst/>
          </a:prstGeom>
          <a:noFill/>
        </p:spPr>
        <p:txBody>
          <a:bodyPr wrap="square" rtlCol="0">
            <a:spAutoFit/>
          </a:bodyPr>
          <a:lstStyle/>
          <a:p>
            <a:r>
              <a:rPr lang="en-US" sz="4400" dirty="0">
                <a:solidFill>
                  <a:schemeClr val="accent6">
                    <a:lumMod val="75000"/>
                  </a:schemeClr>
                </a:solidFill>
              </a:rPr>
              <a:t>Photomask Design Considerations</a:t>
            </a:r>
          </a:p>
        </p:txBody>
      </p:sp>
      <p:pic>
        <p:nvPicPr>
          <p:cNvPr id="10" name="Picture 9">
            <a:extLst>
              <a:ext uri="{FF2B5EF4-FFF2-40B4-BE49-F238E27FC236}">
                <a16:creationId xmlns:a16="http://schemas.microsoft.com/office/drawing/2014/main" id="{A74025C1-99A1-41E9-8299-2414CC8987F7}"/>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18B770FD-2BC3-4F14-B950-EDFDB5C5468A}"/>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7B62B902-B25D-4FDA-8B19-92FCABA1D36E}"/>
              </a:ext>
            </a:extLst>
          </p:cNvPr>
          <p:cNvSpPr>
            <a:spLocks noGrp="1"/>
          </p:cNvSpPr>
          <p:nvPr>
            <p:ph type="sldNum" sz="quarter" idx="12"/>
          </p:nvPr>
        </p:nvSpPr>
        <p:spPr/>
        <p:txBody>
          <a:bodyPr/>
          <a:lstStyle/>
          <a:p>
            <a:fld id="{692584FB-82F3-4746-96E7-5BA049B28189}" type="slidenum">
              <a:rPr lang="en-US" smtClean="0"/>
              <a:t>28</a:t>
            </a:fld>
            <a:endParaRPr lang="en-US"/>
          </a:p>
        </p:txBody>
      </p:sp>
    </p:spTree>
    <p:extLst>
      <p:ext uri="{BB962C8B-B14F-4D97-AF65-F5344CB8AC3E}">
        <p14:creationId xmlns:p14="http://schemas.microsoft.com/office/powerpoint/2010/main" val="277423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599" y="914400"/>
            <a:ext cx="8039485" cy="2585323"/>
          </a:xfrm>
          <a:prstGeom prst="rect">
            <a:avLst/>
          </a:prstGeom>
          <a:ln>
            <a:noFill/>
          </a:ln>
        </p:spPr>
        <p:txBody>
          <a:bodyPr wrap="square">
            <a:spAutoFit/>
          </a:bodyPr>
          <a:lstStyle/>
          <a:p>
            <a:pPr marL="285750" indent="-285750">
              <a:buFont typeface="Arial" panose="020B0604020202020204" pitchFamily="34" charset="0"/>
              <a:buChar char="•"/>
            </a:pPr>
            <a:r>
              <a:rPr lang="en-US" dirty="0"/>
              <a:t>Feature resolution</a:t>
            </a:r>
          </a:p>
          <a:p>
            <a:pPr marL="742950" lvl="1" indent="-285750">
              <a:buFont typeface="Arial" panose="020B0604020202020204" pitchFamily="34" charset="0"/>
              <a:buChar char="•"/>
            </a:pPr>
            <a:r>
              <a:rPr lang="en-US" dirty="0"/>
              <a:t>minimum resolution?  It depends</a:t>
            </a:r>
          </a:p>
          <a:p>
            <a:pPr marL="742950" lvl="1" indent="-285750">
              <a:buFont typeface="Arial" panose="020B0604020202020204" pitchFamily="34" charset="0"/>
              <a:buChar char="•"/>
            </a:pPr>
            <a:r>
              <a:rPr lang="en-US" dirty="0" err="1"/>
              <a:t>Suss</a:t>
            </a:r>
            <a:r>
              <a:rPr lang="en-US" dirty="0"/>
              <a:t> MA6 Mask Aligner = 1um with good planning   </a:t>
            </a:r>
          </a:p>
          <a:p>
            <a:pPr marL="742950" lvl="1" indent="-285750">
              <a:buFont typeface="Arial" panose="020B0604020202020204" pitchFamily="34" charset="0"/>
              <a:buChar char="•"/>
            </a:pPr>
            <a:r>
              <a:rPr lang="en-US" dirty="0"/>
              <a:t>whole 4” flat substrates are your best bet </a:t>
            </a:r>
          </a:p>
          <a:p>
            <a:pPr marL="742950" lvl="1" indent="-285750">
              <a:buFont typeface="Arial" panose="020B0604020202020204" pitchFamily="34" charset="0"/>
              <a:buChar char="•"/>
            </a:pPr>
            <a:r>
              <a:rPr lang="en-US" dirty="0"/>
              <a:t>Process bias considerations</a:t>
            </a:r>
          </a:p>
          <a:p>
            <a:pPr marL="742950" lvl="1" indent="-285750">
              <a:buFont typeface="Arial" panose="020B0604020202020204" pitchFamily="34" charset="0"/>
              <a:buChar char="•"/>
            </a:pPr>
            <a:r>
              <a:rPr lang="en-US" dirty="0"/>
              <a:t>Consult with NRF Staff if you are planning on printing &lt;4um features. </a:t>
            </a:r>
          </a:p>
          <a:p>
            <a:pPr marL="285750" indent="-285750">
              <a:buFont typeface="Arial" panose="020B0604020202020204" pitchFamily="34" charset="0"/>
              <a:buChar char="•"/>
            </a:pPr>
            <a:r>
              <a:rPr lang="en-US" dirty="0"/>
              <a:t>Overlay alignment tolerances</a:t>
            </a:r>
          </a:p>
          <a:p>
            <a:pPr marL="742950" lvl="1" indent="-285750">
              <a:buFont typeface="Arial" panose="020B0604020202020204" pitchFamily="34" charset="0"/>
              <a:buChar char="•"/>
            </a:pPr>
            <a:r>
              <a:rPr lang="en-US" dirty="0"/>
              <a:t>Consider layer-to-layer alignment tolerance. You should design your pattern with a tolerance of at least 2um overlay error when possible.  </a:t>
            </a:r>
          </a:p>
        </p:txBody>
      </p:sp>
      <p:sp>
        <p:nvSpPr>
          <p:cNvPr id="9" name="TextBox 8"/>
          <p:cNvSpPr txBox="1"/>
          <p:nvPr/>
        </p:nvSpPr>
        <p:spPr>
          <a:xfrm>
            <a:off x="457200" y="310004"/>
            <a:ext cx="4019370" cy="523220"/>
          </a:xfrm>
          <a:prstGeom prst="rect">
            <a:avLst/>
          </a:prstGeom>
          <a:noFill/>
        </p:spPr>
        <p:txBody>
          <a:bodyPr wrap="none" rtlCol="0">
            <a:spAutoFit/>
          </a:bodyPr>
          <a:lstStyle/>
          <a:p>
            <a:r>
              <a:rPr lang="en-US" sz="2800" dirty="0">
                <a:solidFill>
                  <a:schemeClr val="accent1">
                    <a:lumMod val="75000"/>
                  </a:schemeClr>
                </a:solidFill>
              </a:rPr>
              <a:t>Mask Aligner Expectations</a:t>
            </a:r>
          </a:p>
        </p:txBody>
      </p:sp>
      <p:cxnSp>
        <p:nvCxnSpPr>
          <p:cNvPr id="10" name="Straight Connector 9"/>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E2915A7-3339-4FE0-97ED-8CC84B665182}"/>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27D4CCAB-BD93-4937-A239-EDC058CAAE44}"/>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4BB94635-ACFE-4991-9A67-96C19F79B027}"/>
              </a:ext>
            </a:extLst>
          </p:cNvPr>
          <p:cNvSpPr>
            <a:spLocks noGrp="1"/>
          </p:cNvSpPr>
          <p:nvPr>
            <p:ph type="sldNum" sz="quarter" idx="12"/>
          </p:nvPr>
        </p:nvSpPr>
        <p:spPr/>
        <p:txBody>
          <a:bodyPr/>
          <a:lstStyle/>
          <a:p>
            <a:fld id="{692584FB-82F3-4746-96E7-5BA049B28189}" type="slidenum">
              <a:rPr lang="en-US" smtClean="0"/>
              <a:t>29</a:t>
            </a:fld>
            <a:endParaRPr lang="en-US"/>
          </a:p>
        </p:txBody>
      </p:sp>
    </p:spTree>
    <p:extLst>
      <p:ext uri="{BB962C8B-B14F-4D97-AF65-F5344CB8AC3E}">
        <p14:creationId xmlns:p14="http://schemas.microsoft.com/office/powerpoint/2010/main" val="415387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EECC9-CD63-4CBF-8AF7-158634F15E71}"/>
              </a:ext>
            </a:extLst>
          </p:cNvPr>
          <p:cNvSpPr txBox="1"/>
          <p:nvPr/>
        </p:nvSpPr>
        <p:spPr>
          <a:xfrm>
            <a:off x="759691" y="1639749"/>
            <a:ext cx="70104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Nanofilm pre-coated photomasks.</a:t>
            </a:r>
          </a:p>
        </p:txBody>
      </p:sp>
      <p:sp>
        <p:nvSpPr>
          <p:cNvPr id="6" name="Rectangle 5">
            <a:extLst>
              <a:ext uri="{FF2B5EF4-FFF2-40B4-BE49-F238E27FC236}">
                <a16:creationId xmlns:a16="http://schemas.microsoft.com/office/drawing/2014/main" id="{4EC90B34-E45F-4DB3-89B5-D3D8244037E8}"/>
              </a:ext>
            </a:extLst>
          </p:cNvPr>
          <p:cNvSpPr/>
          <p:nvPr/>
        </p:nvSpPr>
        <p:spPr>
          <a:xfrm>
            <a:off x="752764" y="2531949"/>
            <a:ext cx="4147127" cy="399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7212D9-DC97-4B2F-9CE8-AA37C55B498C}"/>
              </a:ext>
            </a:extLst>
          </p:cNvPr>
          <p:cNvSpPr/>
          <p:nvPr/>
        </p:nvSpPr>
        <p:spPr>
          <a:xfrm>
            <a:off x="752764" y="2483051"/>
            <a:ext cx="4147127"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51A6B58-B40E-4BAE-940B-7C82A72F6518}"/>
              </a:ext>
            </a:extLst>
          </p:cNvPr>
          <p:cNvSpPr/>
          <p:nvPr/>
        </p:nvSpPr>
        <p:spPr>
          <a:xfrm>
            <a:off x="752764" y="2329145"/>
            <a:ext cx="4147127"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CAD5EB-0408-438B-9ADE-D1EC559C4025}"/>
              </a:ext>
            </a:extLst>
          </p:cNvPr>
          <p:cNvSpPr/>
          <p:nvPr/>
        </p:nvSpPr>
        <p:spPr>
          <a:xfrm>
            <a:off x="752764" y="2411085"/>
            <a:ext cx="4147127"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5C0065-AC72-43B2-8522-ADC3398A237F}"/>
              </a:ext>
            </a:extLst>
          </p:cNvPr>
          <p:cNvSpPr txBox="1"/>
          <p:nvPr/>
        </p:nvSpPr>
        <p:spPr>
          <a:xfrm>
            <a:off x="6080991" y="2119821"/>
            <a:ext cx="2444173" cy="954107"/>
          </a:xfrm>
          <a:prstGeom prst="rect">
            <a:avLst/>
          </a:prstGeom>
          <a:noFill/>
        </p:spPr>
        <p:txBody>
          <a:bodyPr wrap="square" rtlCol="0">
            <a:spAutoFit/>
          </a:bodyPr>
          <a:lstStyle/>
          <a:p>
            <a:r>
              <a:rPr lang="en-US" sz="1400" dirty="0"/>
              <a:t>Positive Photoresist – 5200A</a:t>
            </a:r>
          </a:p>
          <a:p>
            <a:r>
              <a:rPr lang="en-US" sz="1400" dirty="0"/>
              <a:t>Chrome oxide – 200A</a:t>
            </a:r>
          </a:p>
          <a:p>
            <a:r>
              <a:rPr lang="en-US" sz="1400" dirty="0"/>
              <a:t>Chrome – 800A</a:t>
            </a:r>
          </a:p>
          <a:p>
            <a:r>
              <a:rPr lang="en-US" sz="1400" dirty="0"/>
              <a:t>Soda lime glass – 2.3mm</a:t>
            </a:r>
          </a:p>
        </p:txBody>
      </p:sp>
      <p:sp>
        <p:nvSpPr>
          <p:cNvPr id="15" name="TextBox 14">
            <a:extLst>
              <a:ext uri="{FF2B5EF4-FFF2-40B4-BE49-F238E27FC236}">
                <a16:creationId xmlns:a16="http://schemas.microsoft.com/office/drawing/2014/main" id="{7B9BA791-30A8-4FB3-BA7F-8A922311B9E3}"/>
              </a:ext>
            </a:extLst>
          </p:cNvPr>
          <p:cNvSpPr txBox="1"/>
          <p:nvPr/>
        </p:nvSpPr>
        <p:spPr>
          <a:xfrm>
            <a:off x="762000" y="290156"/>
            <a:ext cx="7620000" cy="523220"/>
          </a:xfrm>
          <a:prstGeom prst="rect">
            <a:avLst/>
          </a:prstGeom>
          <a:noFill/>
        </p:spPr>
        <p:txBody>
          <a:bodyPr wrap="square" rtlCol="0">
            <a:spAutoFit/>
          </a:bodyPr>
          <a:lstStyle/>
          <a:p>
            <a:r>
              <a:rPr lang="en-US" sz="2800" dirty="0">
                <a:solidFill>
                  <a:schemeClr val="accent6">
                    <a:lumMod val="75000"/>
                  </a:schemeClr>
                </a:solidFill>
              </a:rPr>
              <a:t>Chrome Photomask</a:t>
            </a:r>
          </a:p>
        </p:txBody>
      </p:sp>
      <p:cxnSp>
        <p:nvCxnSpPr>
          <p:cNvPr id="16" name="Straight Connector 15">
            <a:extLst>
              <a:ext uri="{FF2B5EF4-FFF2-40B4-BE49-F238E27FC236}">
                <a16:creationId xmlns:a16="http://schemas.microsoft.com/office/drawing/2014/main" id="{7E2C3804-5637-45F8-80BD-3B8338E90496}"/>
              </a:ext>
            </a:extLst>
          </p:cNvPr>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DE8D35-F845-414B-8424-8FFB1C4B2C26}"/>
              </a:ext>
            </a:extLst>
          </p:cNvPr>
          <p:cNvSpPr txBox="1"/>
          <p:nvPr/>
        </p:nvSpPr>
        <p:spPr>
          <a:xfrm>
            <a:off x="752764" y="801024"/>
            <a:ext cx="678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UV transmitting glass substrate with geometric patterns that are opaque to UV light.  Used to transfer patterns to UV sensitive photoresist coatings.</a:t>
            </a:r>
          </a:p>
        </p:txBody>
      </p:sp>
      <p:cxnSp>
        <p:nvCxnSpPr>
          <p:cNvPr id="19" name="Straight Arrow Connector 18">
            <a:extLst>
              <a:ext uri="{FF2B5EF4-FFF2-40B4-BE49-F238E27FC236}">
                <a16:creationId xmlns:a16="http://schemas.microsoft.com/office/drawing/2014/main" id="{7D161FB5-4359-4DFE-8756-9DF5CDD3467D}"/>
              </a:ext>
            </a:extLst>
          </p:cNvPr>
          <p:cNvCxnSpPr>
            <a:cxnSpLocks/>
            <a:stCxn id="6" idx="3"/>
          </p:cNvCxnSpPr>
          <p:nvPr/>
        </p:nvCxnSpPr>
        <p:spPr>
          <a:xfrm>
            <a:off x="4899891" y="2731708"/>
            <a:ext cx="1181100" cy="189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AD6D7BD-DEE3-493C-9B7B-E181777AF874}"/>
              </a:ext>
            </a:extLst>
          </p:cNvPr>
          <p:cNvCxnSpPr>
            <a:cxnSpLocks/>
            <a:stCxn id="8" idx="3"/>
          </p:cNvCxnSpPr>
          <p:nvPr/>
        </p:nvCxnSpPr>
        <p:spPr>
          <a:xfrm>
            <a:off x="4899891" y="2505911"/>
            <a:ext cx="1181100" cy="210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DD5BB9-1414-44FB-95CD-A4ACC17EA144}"/>
              </a:ext>
            </a:extLst>
          </p:cNvPr>
          <p:cNvCxnSpPr>
            <a:cxnSpLocks/>
            <a:stCxn id="12" idx="3"/>
          </p:cNvCxnSpPr>
          <p:nvPr/>
        </p:nvCxnSpPr>
        <p:spPr>
          <a:xfrm>
            <a:off x="4899891" y="2433945"/>
            <a:ext cx="1219200" cy="590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EBDDFB-8AEE-4CA3-AD7E-C35E721E35B6}"/>
              </a:ext>
            </a:extLst>
          </p:cNvPr>
          <p:cNvCxnSpPr>
            <a:cxnSpLocks/>
            <a:stCxn id="10" idx="3"/>
          </p:cNvCxnSpPr>
          <p:nvPr/>
        </p:nvCxnSpPr>
        <p:spPr>
          <a:xfrm flipV="1">
            <a:off x="4899891" y="2309296"/>
            <a:ext cx="1219200" cy="427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76C0F34-A8A4-4036-B9A7-FA4EEAC75D1F}"/>
              </a:ext>
            </a:extLst>
          </p:cNvPr>
          <p:cNvSpPr/>
          <p:nvPr/>
        </p:nvSpPr>
        <p:spPr>
          <a:xfrm>
            <a:off x="762000" y="5029200"/>
            <a:ext cx="4147127" cy="399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C53113-4BC4-4FDF-8523-3907CBC02BC8}"/>
              </a:ext>
            </a:extLst>
          </p:cNvPr>
          <p:cNvSpPr/>
          <p:nvPr/>
        </p:nvSpPr>
        <p:spPr>
          <a:xfrm>
            <a:off x="762001" y="4980302"/>
            <a:ext cx="1752600"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A2C53D-3EEC-4EC7-AD5A-2634AFC2B5AF}"/>
              </a:ext>
            </a:extLst>
          </p:cNvPr>
          <p:cNvSpPr/>
          <p:nvPr/>
        </p:nvSpPr>
        <p:spPr>
          <a:xfrm>
            <a:off x="762001" y="4908336"/>
            <a:ext cx="17526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928D8A-D229-427C-B7AA-E492497F14AF}"/>
              </a:ext>
            </a:extLst>
          </p:cNvPr>
          <p:cNvSpPr/>
          <p:nvPr/>
        </p:nvSpPr>
        <p:spPr>
          <a:xfrm>
            <a:off x="3147291" y="4980302"/>
            <a:ext cx="1752600"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D47071-8A9C-4F2A-A90C-281DA8216FC9}"/>
              </a:ext>
            </a:extLst>
          </p:cNvPr>
          <p:cNvSpPr/>
          <p:nvPr/>
        </p:nvSpPr>
        <p:spPr>
          <a:xfrm>
            <a:off x="3147291" y="4908336"/>
            <a:ext cx="17526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03C84CB-62FF-4F23-B6B4-73214EAFC8F8}"/>
              </a:ext>
            </a:extLst>
          </p:cNvPr>
          <p:cNvCxnSpPr>
            <a:cxnSpLocks/>
          </p:cNvCxnSpPr>
          <p:nvPr/>
        </p:nvCxnSpPr>
        <p:spPr>
          <a:xfrm>
            <a:off x="2667000" y="4580321"/>
            <a:ext cx="0" cy="13632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23D35A07-F8B1-48B5-B45F-2DCDA576DB71}"/>
              </a:ext>
            </a:extLst>
          </p:cNvPr>
          <p:cNvCxnSpPr>
            <a:cxnSpLocks/>
          </p:cNvCxnSpPr>
          <p:nvPr/>
        </p:nvCxnSpPr>
        <p:spPr>
          <a:xfrm>
            <a:off x="2971800" y="4580321"/>
            <a:ext cx="0" cy="13632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8D5B69B0-75FB-4F14-A2B1-BE66C867299B}"/>
              </a:ext>
            </a:extLst>
          </p:cNvPr>
          <p:cNvCxnSpPr>
            <a:cxnSpLocks/>
          </p:cNvCxnSpPr>
          <p:nvPr/>
        </p:nvCxnSpPr>
        <p:spPr>
          <a:xfrm>
            <a:off x="3352800" y="4580321"/>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9" name="Straight Arrow Connector 38">
            <a:extLst>
              <a:ext uri="{FF2B5EF4-FFF2-40B4-BE49-F238E27FC236}">
                <a16:creationId xmlns:a16="http://schemas.microsoft.com/office/drawing/2014/main" id="{D901504A-CCC1-4295-88FB-5107C6986945}"/>
              </a:ext>
            </a:extLst>
          </p:cNvPr>
          <p:cNvCxnSpPr>
            <a:cxnSpLocks/>
          </p:cNvCxnSpPr>
          <p:nvPr/>
        </p:nvCxnSpPr>
        <p:spPr>
          <a:xfrm>
            <a:off x="4038600" y="4580321"/>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683E2026-B54C-43E2-9770-1F5A757B8165}"/>
              </a:ext>
            </a:extLst>
          </p:cNvPr>
          <p:cNvCxnSpPr>
            <a:cxnSpLocks/>
          </p:cNvCxnSpPr>
          <p:nvPr/>
        </p:nvCxnSpPr>
        <p:spPr>
          <a:xfrm>
            <a:off x="4648200" y="4580321"/>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1" name="Straight Arrow Connector 40">
            <a:extLst>
              <a:ext uri="{FF2B5EF4-FFF2-40B4-BE49-F238E27FC236}">
                <a16:creationId xmlns:a16="http://schemas.microsoft.com/office/drawing/2014/main" id="{96436B60-EB3F-48E5-99CF-6807536B48C9}"/>
              </a:ext>
            </a:extLst>
          </p:cNvPr>
          <p:cNvCxnSpPr>
            <a:cxnSpLocks/>
          </p:cNvCxnSpPr>
          <p:nvPr/>
        </p:nvCxnSpPr>
        <p:spPr>
          <a:xfrm>
            <a:off x="2209800" y="4580321"/>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3166C2DA-9A68-4956-BD18-EFFEC72DD808}"/>
              </a:ext>
            </a:extLst>
          </p:cNvPr>
          <p:cNvCxnSpPr>
            <a:cxnSpLocks/>
          </p:cNvCxnSpPr>
          <p:nvPr/>
        </p:nvCxnSpPr>
        <p:spPr>
          <a:xfrm>
            <a:off x="1600200" y="4580321"/>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42">
            <a:extLst>
              <a:ext uri="{FF2B5EF4-FFF2-40B4-BE49-F238E27FC236}">
                <a16:creationId xmlns:a16="http://schemas.microsoft.com/office/drawing/2014/main" id="{A381A94F-0C01-4F1B-8334-966CEBC9858F}"/>
              </a:ext>
            </a:extLst>
          </p:cNvPr>
          <p:cNvCxnSpPr>
            <a:cxnSpLocks/>
          </p:cNvCxnSpPr>
          <p:nvPr/>
        </p:nvCxnSpPr>
        <p:spPr>
          <a:xfrm>
            <a:off x="990600" y="4580321"/>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4" name="TextBox 43">
            <a:extLst>
              <a:ext uri="{FF2B5EF4-FFF2-40B4-BE49-F238E27FC236}">
                <a16:creationId xmlns:a16="http://schemas.microsoft.com/office/drawing/2014/main" id="{E6B0F6F9-6AC1-4B3C-AE3A-122567CD1C40}"/>
              </a:ext>
            </a:extLst>
          </p:cNvPr>
          <p:cNvSpPr txBox="1"/>
          <p:nvPr/>
        </p:nvSpPr>
        <p:spPr>
          <a:xfrm>
            <a:off x="1472305" y="4268334"/>
            <a:ext cx="2726516" cy="369332"/>
          </a:xfrm>
          <a:prstGeom prst="rect">
            <a:avLst/>
          </a:prstGeom>
          <a:noFill/>
        </p:spPr>
        <p:txBody>
          <a:bodyPr wrap="none" rtlCol="0">
            <a:spAutoFit/>
          </a:bodyPr>
          <a:lstStyle/>
          <a:p>
            <a:r>
              <a:rPr lang="en-US" dirty="0"/>
              <a:t>Collimated UV Light Source</a:t>
            </a:r>
          </a:p>
        </p:txBody>
      </p:sp>
      <p:pic>
        <p:nvPicPr>
          <p:cNvPr id="52" name="Picture 51">
            <a:extLst>
              <a:ext uri="{FF2B5EF4-FFF2-40B4-BE49-F238E27FC236}">
                <a16:creationId xmlns:a16="http://schemas.microsoft.com/office/drawing/2014/main" id="{4DB06221-4399-479C-BE22-A6AEFDB2E5EE}"/>
              </a:ext>
            </a:extLst>
          </p:cNvPr>
          <p:cNvPicPr>
            <a:picLocks noChangeAspect="1"/>
          </p:cNvPicPr>
          <p:nvPr/>
        </p:nvPicPr>
        <p:blipFill>
          <a:blip r:embed="rId3"/>
          <a:stretch>
            <a:fillRect/>
          </a:stretch>
        </p:blipFill>
        <p:spPr>
          <a:xfrm>
            <a:off x="18474" y="6308148"/>
            <a:ext cx="3486726" cy="525826"/>
          </a:xfrm>
          <a:prstGeom prst="rect">
            <a:avLst/>
          </a:prstGeom>
        </p:spPr>
      </p:pic>
      <p:sp>
        <p:nvSpPr>
          <p:cNvPr id="13" name="TextBox 12">
            <a:extLst>
              <a:ext uri="{FF2B5EF4-FFF2-40B4-BE49-F238E27FC236}">
                <a16:creationId xmlns:a16="http://schemas.microsoft.com/office/drawing/2014/main" id="{DD2A450C-4FD3-4AE8-89AD-B0BAB998185C}"/>
              </a:ext>
            </a:extLst>
          </p:cNvPr>
          <p:cNvSpPr txBox="1"/>
          <p:nvPr/>
        </p:nvSpPr>
        <p:spPr>
          <a:xfrm>
            <a:off x="5638801" y="4618641"/>
            <a:ext cx="2514599" cy="646331"/>
          </a:xfrm>
          <a:prstGeom prst="rect">
            <a:avLst/>
          </a:prstGeom>
          <a:noFill/>
        </p:spPr>
        <p:txBody>
          <a:bodyPr wrap="square" rtlCol="0">
            <a:spAutoFit/>
          </a:bodyPr>
          <a:lstStyle/>
          <a:p>
            <a:r>
              <a:rPr lang="en-US" dirty="0"/>
              <a:t>Chrome is wet etched and PR removed</a:t>
            </a:r>
          </a:p>
        </p:txBody>
      </p:sp>
      <p:sp>
        <p:nvSpPr>
          <p:cNvPr id="33" name="Rectangle 32">
            <a:extLst>
              <a:ext uri="{FF2B5EF4-FFF2-40B4-BE49-F238E27FC236}">
                <a16:creationId xmlns:a16="http://schemas.microsoft.com/office/drawing/2014/main" id="{218F31B2-5AF5-4219-A989-5532A3B355B0}"/>
              </a:ext>
            </a:extLst>
          </p:cNvPr>
          <p:cNvSpPr/>
          <p:nvPr/>
        </p:nvSpPr>
        <p:spPr>
          <a:xfrm>
            <a:off x="752764" y="3588366"/>
            <a:ext cx="4147127" cy="399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A771AB1-AAB0-4CA0-8255-8CF15B089094}"/>
              </a:ext>
            </a:extLst>
          </p:cNvPr>
          <p:cNvSpPr/>
          <p:nvPr/>
        </p:nvSpPr>
        <p:spPr>
          <a:xfrm>
            <a:off x="752764" y="3539468"/>
            <a:ext cx="4147127"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51A3548-A59E-46F3-BA5E-DEC45725B31F}"/>
              </a:ext>
            </a:extLst>
          </p:cNvPr>
          <p:cNvSpPr/>
          <p:nvPr/>
        </p:nvSpPr>
        <p:spPr>
          <a:xfrm>
            <a:off x="3144982" y="3378786"/>
            <a:ext cx="1754909" cy="524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ADA2F6A-8BC5-4E14-BB24-AB34D57C1DA3}"/>
              </a:ext>
            </a:extLst>
          </p:cNvPr>
          <p:cNvSpPr/>
          <p:nvPr/>
        </p:nvSpPr>
        <p:spPr>
          <a:xfrm>
            <a:off x="3144982" y="3467502"/>
            <a:ext cx="1754909"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A1C99F-70DB-4380-B4EB-349D7144F6EC}"/>
              </a:ext>
            </a:extLst>
          </p:cNvPr>
          <p:cNvSpPr/>
          <p:nvPr/>
        </p:nvSpPr>
        <p:spPr>
          <a:xfrm>
            <a:off x="759691" y="3408210"/>
            <a:ext cx="175491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CCA6EF-E46C-4645-8F40-FD1B35DB1F51}"/>
              </a:ext>
            </a:extLst>
          </p:cNvPr>
          <p:cNvSpPr/>
          <p:nvPr/>
        </p:nvSpPr>
        <p:spPr>
          <a:xfrm>
            <a:off x="759692" y="3462516"/>
            <a:ext cx="2593108" cy="5070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Connector: Curved 65">
            <a:extLst>
              <a:ext uri="{FF2B5EF4-FFF2-40B4-BE49-F238E27FC236}">
                <a16:creationId xmlns:a16="http://schemas.microsoft.com/office/drawing/2014/main" id="{9632A178-B1AF-4A2C-BBC7-CBB6BAEB362E}"/>
              </a:ext>
            </a:extLst>
          </p:cNvPr>
          <p:cNvCxnSpPr>
            <a:cxnSpLocks/>
          </p:cNvCxnSpPr>
          <p:nvPr/>
        </p:nvCxnSpPr>
        <p:spPr>
          <a:xfrm rot="10800000">
            <a:off x="2971801" y="3404767"/>
            <a:ext cx="2667003" cy="486076"/>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F5FB32D-5998-4EAA-9AB3-16CA298C6058}"/>
              </a:ext>
            </a:extLst>
          </p:cNvPr>
          <p:cNvSpPr txBox="1"/>
          <p:nvPr/>
        </p:nvSpPr>
        <p:spPr>
          <a:xfrm>
            <a:off x="5867401" y="3464635"/>
            <a:ext cx="2514599" cy="646331"/>
          </a:xfrm>
          <a:prstGeom prst="rect">
            <a:avLst/>
          </a:prstGeom>
          <a:noFill/>
        </p:spPr>
        <p:txBody>
          <a:bodyPr wrap="square" rtlCol="0">
            <a:spAutoFit/>
          </a:bodyPr>
          <a:lstStyle/>
          <a:p>
            <a:r>
              <a:rPr lang="en-US" dirty="0"/>
              <a:t>Exposed and developed positive photoresist</a:t>
            </a:r>
          </a:p>
        </p:txBody>
      </p:sp>
      <p:sp>
        <p:nvSpPr>
          <p:cNvPr id="18" name="Footer Placeholder 17">
            <a:extLst>
              <a:ext uri="{FF2B5EF4-FFF2-40B4-BE49-F238E27FC236}">
                <a16:creationId xmlns:a16="http://schemas.microsoft.com/office/drawing/2014/main" id="{AC779607-217A-49EF-9AF0-60D410C23C86}"/>
              </a:ext>
            </a:extLst>
          </p:cNvPr>
          <p:cNvSpPr>
            <a:spLocks noGrp="1"/>
          </p:cNvSpPr>
          <p:nvPr>
            <p:ph type="ftr" sz="quarter" idx="11"/>
          </p:nvPr>
        </p:nvSpPr>
        <p:spPr/>
        <p:txBody>
          <a:bodyPr/>
          <a:lstStyle/>
          <a:p>
            <a:r>
              <a:rPr lang="en-US"/>
              <a:t>B. Lewis</a:t>
            </a:r>
          </a:p>
        </p:txBody>
      </p:sp>
      <p:sp>
        <p:nvSpPr>
          <p:cNvPr id="21" name="Slide Number Placeholder 20">
            <a:extLst>
              <a:ext uri="{FF2B5EF4-FFF2-40B4-BE49-F238E27FC236}">
                <a16:creationId xmlns:a16="http://schemas.microsoft.com/office/drawing/2014/main" id="{3269B74C-7809-4F6E-B358-B25CADBAF86A}"/>
              </a:ext>
            </a:extLst>
          </p:cNvPr>
          <p:cNvSpPr>
            <a:spLocks noGrp="1"/>
          </p:cNvSpPr>
          <p:nvPr>
            <p:ph type="sldNum" sz="quarter" idx="12"/>
          </p:nvPr>
        </p:nvSpPr>
        <p:spPr/>
        <p:txBody>
          <a:bodyPr/>
          <a:lstStyle/>
          <a:p>
            <a:fld id="{692584FB-82F3-4746-96E7-5BA049B28189}" type="slidenum">
              <a:rPr lang="en-US" smtClean="0"/>
              <a:t>3</a:t>
            </a:fld>
            <a:endParaRPr lang="en-US"/>
          </a:p>
        </p:txBody>
      </p:sp>
    </p:spTree>
    <p:extLst>
      <p:ext uri="{BB962C8B-B14F-4D97-AF65-F5344CB8AC3E}">
        <p14:creationId xmlns:p14="http://schemas.microsoft.com/office/powerpoint/2010/main" val="345889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906692" y="1392222"/>
            <a:ext cx="3048000" cy="31242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63322" y="1163622"/>
            <a:ext cx="403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63322" y="1163622"/>
            <a:ext cx="0" cy="3657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63322" y="4821222"/>
            <a:ext cx="403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1922" y="1163622"/>
            <a:ext cx="0" cy="3657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201522" y="2078022"/>
            <a:ext cx="838200" cy="1752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392022" y="2641689"/>
            <a:ext cx="457200" cy="457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31" idx="0"/>
          </p:cNvCxnSpPr>
          <p:nvPr/>
        </p:nvCxnSpPr>
        <p:spPr>
          <a:xfrm flipV="1">
            <a:off x="3620622" y="2230422"/>
            <a:ext cx="0" cy="4112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p:cNvCxnSpPr>
          <p:nvPr/>
        </p:nvCxnSpPr>
        <p:spPr>
          <a:xfrm>
            <a:off x="3620622" y="3098889"/>
            <a:ext cx="0" cy="5031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2"/>
          </p:cNvCxnSpPr>
          <p:nvPr/>
        </p:nvCxnSpPr>
        <p:spPr>
          <a:xfrm flipH="1">
            <a:off x="3239622" y="2870289"/>
            <a:ext cx="15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1" idx="6"/>
          </p:cNvCxnSpPr>
          <p:nvPr/>
        </p:nvCxnSpPr>
        <p:spPr>
          <a:xfrm>
            <a:off x="3849222" y="2870289"/>
            <a:ext cx="15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801722" y="2053809"/>
            <a:ext cx="838200" cy="1752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992222" y="2641689"/>
            <a:ext cx="457200" cy="457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5220822" y="3098889"/>
            <a:ext cx="0" cy="5031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449422" y="2844296"/>
            <a:ext cx="15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220822" y="2230422"/>
            <a:ext cx="0" cy="4112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839822" y="2870289"/>
            <a:ext cx="15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678165" y="1667728"/>
            <a:ext cx="2133600" cy="3416320"/>
          </a:xfrm>
          <a:prstGeom prst="rect">
            <a:avLst/>
          </a:prstGeom>
          <a:noFill/>
        </p:spPr>
        <p:txBody>
          <a:bodyPr wrap="square" rtlCol="0">
            <a:spAutoFit/>
          </a:bodyPr>
          <a:lstStyle/>
          <a:p>
            <a:r>
              <a:rPr lang="en-US" dirty="0"/>
              <a:t>5” Mask</a:t>
            </a:r>
          </a:p>
          <a:p>
            <a:endParaRPr lang="en-US" dirty="0"/>
          </a:p>
          <a:p>
            <a:endParaRPr lang="en-US" dirty="0"/>
          </a:p>
          <a:p>
            <a:endParaRPr lang="en-US" dirty="0"/>
          </a:p>
          <a:p>
            <a:endParaRPr lang="en-US" dirty="0"/>
          </a:p>
          <a:p>
            <a:r>
              <a:rPr lang="en-US" dirty="0"/>
              <a:t>Alignment Microscope Objective Lens</a:t>
            </a:r>
          </a:p>
          <a:p>
            <a:endParaRPr lang="en-US" dirty="0"/>
          </a:p>
          <a:p>
            <a:endParaRPr lang="en-US" dirty="0"/>
          </a:p>
          <a:p>
            <a:r>
              <a:rPr lang="en-US" dirty="0"/>
              <a:t>Area of Microscope Travel </a:t>
            </a:r>
          </a:p>
        </p:txBody>
      </p:sp>
      <p:cxnSp>
        <p:nvCxnSpPr>
          <p:cNvPr id="55" name="Straight Arrow Connector 54"/>
          <p:cNvCxnSpPr/>
          <p:nvPr/>
        </p:nvCxnSpPr>
        <p:spPr>
          <a:xfrm flipH="1" flipV="1">
            <a:off x="5954692" y="1544622"/>
            <a:ext cx="723473"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220822" y="2870289"/>
            <a:ext cx="1371174" cy="4801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5449422" y="3602022"/>
            <a:ext cx="1184555"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972922" y="791003"/>
            <a:ext cx="2895600" cy="369332"/>
          </a:xfrm>
          <a:prstGeom prst="rect">
            <a:avLst/>
          </a:prstGeom>
          <a:noFill/>
        </p:spPr>
        <p:txBody>
          <a:bodyPr wrap="square" rtlCol="0">
            <a:spAutoFit/>
          </a:bodyPr>
          <a:lstStyle/>
          <a:p>
            <a:r>
              <a:rPr lang="en-US" dirty="0"/>
              <a:t>Typical Aligner Overlay Setup</a:t>
            </a:r>
          </a:p>
        </p:txBody>
      </p:sp>
      <p:sp>
        <p:nvSpPr>
          <p:cNvPr id="62" name="Rectangle 61"/>
          <p:cNvSpPr/>
          <p:nvPr/>
        </p:nvSpPr>
        <p:spPr>
          <a:xfrm>
            <a:off x="347939" y="1967133"/>
            <a:ext cx="1866900" cy="2308324"/>
          </a:xfrm>
          <a:prstGeom prst="rect">
            <a:avLst/>
          </a:prstGeom>
        </p:spPr>
        <p:txBody>
          <a:bodyPr wrap="square">
            <a:spAutoFit/>
          </a:bodyPr>
          <a:lstStyle/>
          <a:p>
            <a:r>
              <a:rPr lang="en-US" dirty="0"/>
              <a:t>Range of motion for the alignment microscope is limited, so</a:t>
            </a:r>
          </a:p>
          <a:p>
            <a:r>
              <a:rPr lang="en-US" dirty="0"/>
              <a:t>alignment marks must be within</a:t>
            </a:r>
          </a:p>
          <a:p>
            <a:r>
              <a:rPr lang="en-US" dirty="0"/>
              <a:t>A specific window on the mask.</a:t>
            </a:r>
          </a:p>
        </p:txBody>
      </p:sp>
      <p:sp>
        <p:nvSpPr>
          <p:cNvPr id="2" name="TextBox 1"/>
          <p:cNvSpPr txBox="1"/>
          <p:nvPr/>
        </p:nvSpPr>
        <p:spPr>
          <a:xfrm>
            <a:off x="457200" y="293406"/>
            <a:ext cx="6324600" cy="523220"/>
          </a:xfrm>
          <a:prstGeom prst="rect">
            <a:avLst/>
          </a:prstGeom>
          <a:noFill/>
        </p:spPr>
        <p:txBody>
          <a:bodyPr wrap="square" rtlCol="0">
            <a:spAutoFit/>
          </a:bodyPr>
          <a:lstStyle/>
          <a:p>
            <a:r>
              <a:rPr lang="en-US" sz="2800" dirty="0">
                <a:solidFill>
                  <a:schemeClr val="accent1">
                    <a:lumMod val="75000"/>
                  </a:schemeClr>
                </a:solidFill>
              </a:rPr>
              <a:t>Allowable Alignment Mark Positions </a:t>
            </a:r>
          </a:p>
        </p:txBody>
      </p:sp>
      <p:cxnSp>
        <p:nvCxnSpPr>
          <p:cNvPr id="32" name="Straight Connector 31"/>
          <p:cNvCxnSpPr/>
          <p:nvPr/>
        </p:nvCxnSpPr>
        <p:spPr>
          <a:xfrm>
            <a:off x="533400" y="828020"/>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21855" y="4936291"/>
            <a:ext cx="8029842" cy="584775"/>
          </a:xfrm>
          <a:prstGeom prst="rect">
            <a:avLst/>
          </a:prstGeom>
        </p:spPr>
        <p:txBody>
          <a:bodyPr wrap="square">
            <a:spAutoFit/>
          </a:bodyPr>
          <a:lstStyle/>
          <a:p>
            <a:pPr marL="285750" indent="-285750">
              <a:buFont typeface="Wingdings" pitchFamily="2" charset="2"/>
              <a:buChar char="Ø"/>
            </a:pPr>
            <a:r>
              <a:rPr lang="en-US" sz="1600" dirty="0"/>
              <a:t>The closest spacing for the </a:t>
            </a:r>
            <a:r>
              <a:rPr lang="en-US" sz="1600" dirty="0" err="1"/>
              <a:t>Suss</a:t>
            </a:r>
            <a:r>
              <a:rPr lang="en-US" sz="1600" dirty="0"/>
              <a:t> MA6 5x and 20x objectives is </a:t>
            </a:r>
            <a:r>
              <a:rPr lang="en-US" sz="1600" b="1" i="1" u="sng" dirty="0"/>
              <a:t>40mm</a:t>
            </a:r>
            <a:r>
              <a:rPr lang="en-US" sz="1600" dirty="0"/>
              <a:t>.  The MA6 is also equipped with a 10x “offset” objective.  The min spacing for it is </a:t>
            </a:r>
            <a:r>
              <a:rPr lang="en-US" sz="1600" b="1" i="1" u="sng" dirty="0"/>
              <a:t>8mm</a:t>
            </a:r>
            <a:r>
              <a:rPr lang="en-US" sz="1600" dirty="0"/>
              <a:t>.</a:t>
            </a:r>
          </a:p>
        </p:txBody>
      </p:sp>
      <p:sp>
        <p:nvSpPr>
          <p:cNvPr id="35" name="TextBox 34">
            <a:extLst>
              <a:ext uri="{FF2B5EF4-FFF2-40B4-BE49-F238E27FC236}">
                <a16:creationId xmlns:a16="http://schemas.microsoft.com/office/drawing/2014/main" id="{4C105410-2352-4C9B-8A87-30ACCDCEACD8}"/>
              </a:ext>
            </a:extLst>
          </p:cNvPr>
          <p:cNvSpPr txBox="1"/>
          <p:nvPr/>
        </p:nvSpPr>
        <p:spPr>
          <a:xfrm>
            <a:off x="342900" y="5547493"/>
            <a:ext cx="8458200" cy="954107"/>
          </a:xfrm>
          <a:prstGeom prst="rect">
            <a:avLst/>
          </a:prstGeom>
          <a:noFill/>
        </p:spPr>
        <p:txBody>
          <a:bodyPr wrap="square">
            <a:spAutoFit/>
          </a:bodyPr>
          <a:lstStyle/>
          <a:p>
            <a:r>
              <a:rPr lang="en-US" sz="1400" b="1" dirty="0"/>
              <a:t>EV620 Objective range</a:t>
            </a:r>
          </a:p>
          <a:p>
            <a:r>
              <a:rPr lang="en-US" sz="1400" dirty="0"/>
              <a:t>•Top side objective travel range: </a:t>
            </a:r>
            <a:r>
              <a:rPr lang="en-US" sz="1400" b="1" dirty="0"/>
              <a:t>x direction 30 - 150mm separation, y direction +-75mm</a:t>
            </a:r>
            <a:r>
              <a:rPr lang="en-US" sz="1400" dirty="0"/>
              <a:t>; z direction +-5mm</a:t>
            </a:r>
          </a:p>
          <a:p>
            <a:r>
              <a:rPr lang="en-US" sz="1400" dirty="0"/>
              <a:t>•Bottom side objective travel range: </a:t>
            </a:r>
            <a:r>
              <a:rPr lang="en-US" sz="1400" b="1" dirty="0"/>
              <a:t>x direction 30 - 100mm separation </a:t>
            </a:r>
            <a:r>
              <a:rPr lang="en-US" sz="1400" dirty="0"/>
              <a:t>(8-100mm optional); </a:t>
            </a:r>
            <a:r>
              <a:rPr lang="en-US" sz="1400" b="1" dirty="0"/>
              <a:t>y direction +-12mm</a:t>
            </a:r>
            <a:r>
              <a:rPr lang="en-US" sz="1400" dirty="0"/>
              <a:t>, z direction +-5mm</a:t>
            </a:r>
          </a:p>
        </p:txBody>
      </p:sp>
      <p:cxnSp>
        <p:nvCxnSpPr>
          <p:cNvPr id="12" name="Straight Arrow Connector 11">
            <a:extLst>
              <a:ext uri="{FF2B5EF4-FFF2-40B4-BE49-F238E27FC236}">
                <a16:creationId xmlns:a16="http://schemas.microsoft.com/office/drawing/2014/main" id="{237932A2-190B-42AB-A22F-711B2FE7586A}"/>
              </a:ext>
            </a:extLst>
          </p:cNvPr>
          <p:cNvCxnSpPr>
            <a:cxnSpLocks/>
          </p:cNvCxnSpPr>
          <p:nvPr/>
        </p:nvCxnSpPr>
        <p:spPr>
          <a:xfrm flipV="1">
            <a:off x="2883601" y="1283578"/>
            <a:ext cx="2984921" cy="2642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93F69A0-E416-463B-82D4-AE29838F36DD}"/>
              </a:ext>
            </a:extLst>
          </p:cNvPr>
          <p:cNvSpPr txBox="1"/>
          <p:nvPr/>
        </p:nvSpPr>
        <p:spPr>
          <a:xfrm>
            <a:off x="4069504" y="1160335"/>
            <a:ext cx="702436" cy="276999"/>
          </a:xfrm>
          <a:prstGeom prst="rect">
            <a:avLst/>
          </a:prstGeom>
          <a:noFill/>
        </p:spPr>
        <p:txBody>
          <a:bodyPr wrap="none" rtlCol="0">
            <a:spAutoFit/>
          </a:bodyPr>
          <a:lstStyle/>
          <a:p>
            <a:r>
              <a:rPr lang="en-US" sz="1200" dirty="0"/>
              <a:t>100 mm</a:t>
            </a:r>
          </a:p>
        </p:txBody>
      </p:sp>
      <p:cxnSp>
        <p:nvCxnSpPr>
          <p:cNvPr id="20" name="Straight Arrow Connector 19">
            <a:extLst>
              <a:ext uri="{FF2B5EF4-FFF2-40B4-BE49-F238E27FC236}">
                <a16:creationId xmlns:a16="http://schemas.microsoft.com/office/drawing/2014/main" id="{5305CCF8-5474-4565-A3EA-D8AE5FED2B91}"/>
              </a:ext>
            </a:extLst>
          </p:cNvPr>
          <p:cNvCxnSpPr>
            <a:cxnSpLocks/>
          </p:cNvCxnSpPr>
          <p:nvPr/>
        </p:nvCxnSpPr>
        <p:spPr>
          <a:xfrm flipH="1">
            <a:off x="2638052" y="2022973"/>
            <a:ext cx="3880" cy="181677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C6B9455-22F2-4F79-A2F4-9F1B33376EC8}"/>
              </a:ext>
            </a:extLst>
          </p:cNvPr>
          <p:cNvSpPr txBox="1"/>
          <p:nvPr/>
        </p:nvSpPr>
        <p:spPr>
          <a:xfrm>
            <a:off x="2288599" y="2791112"/>
            <a:ext cx="692818" cy="307777"/>
          </a:xfrm>
          <a:prstGeom prst="rect">
            <a:avLst/>
          </a:prstGeom>
          <a:noFill/>
        </p:spPr>
        <p:txBody>
          <a:bodyPr wrap="none" rtlCol="0">
            <a:spAutoFit/>
          </a:bodyPr>
          <a:lstStyle/>
          <a:p>
            <a:r>
              <a:rPr lang="en-US" sz="1400" dirty="0"/>
              <a:t>70 mm</a:t>
            </a:r>
          </a:p>
        </p:txBody>
      </p:sp>
      <p:cxnSp>
        <p:nvCxnSpPr>
          <p:cNvPr id="28" name="Straight Arrow Connector 27">
            <a:extLst>
              <a:ext uri="{FF2B5EF4-FFF2-40B4-BE49-F238E27FC236}">
                <a16:creationId xmlns:a16="http://schemas.microsoft.com/office/drawing/2014/main" id="{EA792173-2C89-494A-8A22-11F2D1E4FC7F}"/>
              </a:ext>
            </a:extLst>
          </p:cNvPr>
          <p:cNvCxnSpPr>
            <a:cxnSpLocks/>
          </p:cNvCxnSpPr>
          <p:nvPr/>
        </p:nvCxnSpPr>
        <p:spPr>
          <a:xfrm>
            <a:off x="4062982" y="2882668"/>
            <a:ext cx="717041"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3F8F65B-6536-41E1-8D3E-11006FF47414}"/>
              </a:ext>
            </a:extLst>
          </p:cNvPr>
          <p:cNvSpPr txBox="1"/>
          <p:nvPr/>
        </p:nvSpPr>
        <p:spPr>
          <a:xfrm>
            <a:off x="4108777" y="2583547"/>
            <a:ext cx="623889" cy="276999"/>
          </a:xfrm>
          <a:prstGeom prst="rect">
            <a:avLst/>
          </a:prstGeom>
          <a:noFill/>
        </p:spPr>
        <p:txBody>
          <a:bodyPr wrap="none" rtlCol="0">
            <a:spAutoFit/>
          </a:bodyPr>
          <a:lstStyle/>
          <a:p>
            <a:r>
              <a:rPr lang="en-US" sz="1200" dirty="0"/>
              <a:t>40 mm</a:t>
            </a:r>
          </a:p>
        </p:txBody>
      </p:sp>
      <p:sp>
        <p:nvSpPr>
          <p:cNvPr id="3" name="Footer Placeholder 2">
            <a:extLst>
              <a:ext uri="{FF2B5EF4-FFF2-40B4-BE49-F238E27FC236}">
                <a16:creationId xmlns:a16="http://schemas.microsoft.com/office/drawing/2014/main" id="{E6F10FFE-0B28-428C-8CFA-96D21BF9E59E}"/>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B7D5075B-64DE-4B02-B94B-5D94EA23D8F1}"/>
              </a:ext>
            </a:extLst>
          </p:cNvPr>
          <p:cNvSpPr>
            <a:spLocks noGrp="1"/>
          </p:cNvSpPr>
          <p:nvPr>
            <p:ph type="sldNum" sz="quarter" idx="12"/>
          </p:nvPr>
        </p:nvSpPr>
        <p:spPr/>
        <p:txBody>
          <a:bodyPr/>
          <a:lstStyle/>
          <a:p>
            <a:fld id="{692584FB-82F3-4746-96E7-5BA049B28189}" type="slidenum">
              <a:rPr lang="en-US" smtClean="0"/>
              <a:t>30</a:t>
            </a:fld>
            <a:endParaRPr lang="en-US"/>
          </a:p>
        </p:txBody>
      </p:sp>
    </p:spTree>
    <p:extLst>
      <p:ext uri="{BB962C8B-B14F-4D97-AF65-F5344CB8AC3E}">
        <p14:creationId xmlns:p14="http://schemas.microsoft.com/office/powerpoint/2010/main" val="3480542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620000" cy="523220"/>
          </a:xfrm>
          <a:prstGeom prst="rect">
            <a:avLst/>
          </a:prstGeom>
          <a:noFill/>
        </p:spPr>
        <p:txBody>
          <a:bodyPr wrap="square" rtlCol="0">
            <a:spAutoFit/>
          </a:bodyPr>
          <a:lstStyle/>
          <a:p>
            <a:r>
              <a:rPr lang="en-US" sz="2800" dirty="0">
                <a:solidFill>
                  <a:schemeClr val="accent1">
                    <a:lumMod val="75000"/>
                  </a:schemeClr>
                </a:solidFill>
              </a:rPr>
              <a:t>Alignment Marks</a:t>
            </a:r>
          </a:p>
        </p:txBody>
      </p:sp>
      <p:cxnSp>
        <p:nvCxnSpPr>
          <p:cNvPr id="8" name="Straight Connector 7"/>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990600"/>
            <a:ext cx="184731" cy="369332"/>
          </a:xfrm>
          <a:prstGeom prst="rect">
            <a:avLst/>
          </a:prstGeom>
          <a:noFill/>
        </p:spPr>
        <p:txBody>
          <a:bodyPr wrap="none" rtlCol="0">
            <a:spAutoFit/>
          </a:bodyPr>
          <a:lstStyle/>
          <a:p>
            <a:endParaRPr lang="en-US" dirty="0"/>
          </a:p>
        </p:txBody>
      </p:sp>
      <p:sp>
        <p:nvSpPr>
          <p:cNvPr id="9" name="TextBox 8"/>
          <p:cNvSpPr txBox="1"/>
          <p:nvPr/>
        </p:nvSpPr>
        <p:spPr>
          <a:xfrm>
            <a:off x="838200" y="846345"/>
            <a:ext cx="71628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Vernier arrangements for alignment marks are preferred.  Staff can provide a GDSII file for the structure below. </a:t>
            </a:r>
          </a:p>
          <a:p>
            <a:pPr marL="285750" indent="-285750">
              <a:buFont typeface="Arial" panose="020B0604020202020204" pitchFamily="34" charset="0"/>
              <a:buChar char="•"/>
            </a:pPr>
            <a:r>
              <a:rPr lang="en-US" sz="1600" dirty="0"/>
              <a:t>The step pitch difference of the fingers are used to measure mis-alignment.</a:t>
            </a:r>
          </a:p>
        </p:txBody>
      </p:sp>
      <p:pic>
        <p:nvPicPr>
          <p:cNvPr id="14" name="Picture 13">
            <a:extLst>
              <a:ext uri="{FF2B5EF4-FFF2-40B4-BE49-F238E27FC236}">
                <a16:creationId xmlns:a16="http://schemas.microsoft.com/office/drawing/2014/main" id="{A1F69203-3D44-46D5-A5AD-4C9E2595A1E1}"/>
              </a:ext>
            </a:extLst>
          </p:cNvPr>
          <p:cNvPicPr>
            <a:picLocks noChangeAspect="1"/>
          </p:cNvPicPr>
          <p:nvPr/>
        </p:nvPicPr>
        <p:blipFill>
          <a:blip r:embed="rId3"/>
          <a:stretch>
            <a:fillRect/>
          </a:stretch>
        </p:blipFill>
        <p:spPr>
          <a:xfrm>
            <a:off x="18474" y="6308148"/>
            <a:ext cx="3486726" cy="525826"/>
          </a:xfrm>
          <a:prstGeom prst="rect">
            <a:avLst/>
          </a:prstGeom>
        </p:spPr>
      </p:pic>
      <p:pic>
        <p:nvPicPr>
          <p:cNvPr id="16" name="Picture 15">
            <a:extLst>
              <a:ext uri="{FF2B5EF4-FFF2-40B4-BE49-F238E27FC236}">
                <a16:creationId xmlns:a16="http://schemas.microsoft.com/office/drawing/2014/main" id="{CF276368-E799-4F07-9DEE-500DB8BC5598}"/>
              </a:ext>
            </a:extLst>
          </p:cNvPr>
          <p:cNvPicPr>
            <a:picLocks noChangeAspect="1"/>
          </p:cNvPicPr>
          <p:nvPr/>
        </p:nvPicPr>
        <p:blipFill>
          <a:blip r:embed="rId4"/>
          <a:stretch>
            <a:fillRect/>
          </a:stretch>
        </p:blipFill>
        <p:spPr>
          <a:xfrm>
            <a:off x="1426730" y="2633876"/>
            <a:ext cx="6181725" cy="3390900"/>
          </a:xfrm>
          <a:prstGeom prst="rect">
            <a:avLst/>
          </a:prstGeom>
        </p:spPr>
      </p:pic>
      <p:cxnSp>
        <p:nvCxnSpPr>
          <p:cNvPr id="18" name="Straight Arrow Connector 17">
            <a:extLst>
              <a:ext uri="{FF2B5EF4-FFF2-40B4-BE49-F238E27FC236}">
                <a16:creationId xmlns:a16="http://schemas.microsoft.com/office/drawing/2014/main" id="{BB9695C5-6E9D-44DD-B011-1A57C2B6BC0B}"/>
              </a:ext>
            </a:extLst>
          </p:cNvPr>
          <p:cNvCxnSpPr>
            <a:cxnSpLocks/>
          </p:cNvCxnSpPr>
          <p:nvPr/>
        </p:nvCxnSpPr>
        <p:spPr>
          <a:xfrm>
            <a:off x="1295400" y="2743200"/>
            <a:ext cx="106680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EAD465-F160-4962-9823-1EB71D0B0FE8}"/>
              </a:ext>
            </a:extLst>
          </p:cNvPr>
          <p:cNvCxnSpPr>
            <a:cxnSpLocks/>
          </p:cNvCxnSpPr>
          <p:nvPr/>
        </p:nvCxnSpPr>
        <p:spPr>
          <a:xfrm flipH="1">
            <a:off x="2971800" y="2545508"/>
            <a:ext cx="990601" cy="10358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5C6E92A-A849-41DD-98F9-1FC07B2D0414}"/>
              </a:ext>
            </a:extLst>
          </p:cNvPr>
          <p:cNvSpPr txBox="1"/>
          <p:nvPr/>
        </p:nvSpPr>
        <p:spPr>
          <a:xfrm>
            <a:off x="533400" y="2462428"/>
            <a:ext cx="855619" cy="369332"/>
          </a:xfrm>
          <a:prstGeom prst="rect">
            <a:avLst/>
          </a:prstGeom>
          <a:noFill/>
        </p:spPr>
        <p:txBody>
          <a:bodyPr wrap="none" rtlCol="0">
            <a:spAutoFit/>
          </a:bodyPr>
          <a:lstStyle/>
          <a:p>
            <a:r>
              <a:rPr lang="en-US" dirty="0"/>
              <a:t>Layer 1</a:t>
            </a:r>
          </a:p>
        </p:txBody>
      </p:sp>
      <p:sp>
        <p:nvSpPr>
          <p:cNvPr id="29" name="TextBox 28">
            <a:extLst>
              <a:ext uri="{FF2B5EF4-FFF2-40B4-BE49-F238E27FC236}">
                <a16:creationId xmlns:a16="http://schemas.microsoft.com/office/drawing/2014/main" id="{0499EC91-0C3B-40DE-B408-6B5D1ECA9BFA}"/>
              </a:ext>
            </a:extLst>
          </p:cNvPr>
          <p:cNvSpPr txBox="1"/>
          <p:nvPr/>
        </p:nvSpPr>
        <p:spPr>
          <a:xfrm>
            <a:off x="3810000" y="2264544"/>
            <a:ext cx="855619" cy="369332"/>
          </a:xfrm>
          <a:prstGeom prst="rect">
            <a:avLst/>
          </a:prstGeom>
          <a:noFill/>
        </p:spPr>
        <p:txBody>
          <a:bodyPr wrap="none" rtlCol="0">
            <a:spAutoFit/>
          </a:bodyPr>
          <a:lstStyle/>
          <a:p>
            <a:r>
              <a:rPr lang="en-US" dirty="0"/>
              <a:t>Layer 2</a:t>
            </a:r>
          </a:p>
        </p:txBody>
      </p:sp>
      <p:sp>
        <p:nvSpPr>
          <p:cNvPr id="3" name="Footer Placeholder 2">
            <a:extLst>
              <a:ext uri="{FF2B5EF4-FFF2-40B4-BE49-F238E27FC236}">
                <a16:creationId xmlns:a16="http://schemas.microsoft.com/office/drawing/2014/main" id="{EA5F3E9B-B5FE-42FB-98DA-D932262BBB01}"/>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28BF1617-C1D5-49F7-B400-5EBACAD5CE41}"/>
              </a:ext>
            </a:extLst>
          </p:cNvPr>
          <p:cNvSpPr>
            <a:spLocks noGrp="1"/>
          </p:cNvSpPr>
          <p:nvPr>
            <p:ph type="sldNum" sz="quarter" idx="12"/>
          </p:nvPr>
        </p:nvSpPr>
        <p:spPr/>
        <p:txBody>
          <a:bodyPr/>
          <a:lstStyle/>
          <a:p>
            <a:fld id="{692584FB-82F3-4746-96E7-5BA049B28189}" type="slidenum">
              <a:rPr lang="en-US" smtClean="0"/>
              <a:t>31</a:t>
            </a:fld>
            <a:endParaRPr lang="en-US"/>
          </a:p>
        </p:txBody>
      </p:sp>
    </p:spTree>
    <p:extLst>
      <p:ext uri="{BB962C8B-B14F-4D97-AF65-F5344CB8AC3E}">
        <p14:creationId xmlns:p14="http://schemas.microsoft.com/office/powerpoint/2010/main" val="2152231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620000" cy="523220"/>
          </a:xfrm>
          <a:prstGeom prst="rect">
            <a:avLst/>
          </a:prstGeom>
          <a:noFill/>
        </p:spPr>
        <p:txBody>
          <a:bodyPr wrap="square" rtlCol="0">
            <a:spAutoFit/>
          </a:bodyPr>
          <a:lstStyle/>
          <a:p>
            <a:r>
              <a:rPr lang="en-US" sz="2800" dirty="0">
                <a:solidFill>
                  <a:schemeClr val="accent1">
                    <a:lumMod val="75000"/>
                  </a:schemeClr>
                </a:solidFill>
              </a:rPr>
              <a:t>Alignment Marks – (</a:t>
            </a:r>
            <a:r>
              <a:rPr lang="en-US" sz="2800" dirty="0" err="1">
                <a:solidFill>
                  <a:schemeClr val="accent1">
                    <a:lumMod val="75000"/>
                  </a:schemeClr>
                </a:solidFill>
              </a:rPr>
              <a:t>cont</a:t>
            </a:r>
            <a:r>
              <a:rPr lang="en-US" sz="2800" dirty="0">
                <a:solidFill>
                  <a:schemeClr val="accent1">
                    <a:lumMod val="75000"/>
                  </a:schemeClr>
                </a:solidFill>
              </a:rPr>
              <a:t>)</a:t>
            </a:r>
          </a:p>
        </p:txBody>
      </p:sp>
      <p:cxnSp>
        <p:nvCxnSpPr>
          <p:cNvPr id="8" name="Straight Connector 7"/>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990600"/>
            <a:ext cx="184731" cy="369332"/>
          </a:xfrm>
          <a:prstGeom prst="rect">
            <a:avLst/>
          </a:prstGeom>
          <a:noFill/>
        </p:spPr>
        <p:txBody>
          <a:bodyPr wrap="none" rtlCol="0">
            <a:spAutoFit/>
          </a:bodyPr>
          <a:lstStyle/>
          <a:p>
            <a:endParaRPr lang="en-US" dirty="0"/>
          </a:p>
        </p:txBody>
      </p:sp>
      <p:sp>
        <p:nvSpPr>
          <p:cNvPr id="9" name="TextBox 8"/>
          <p:cNvSpPr txBox="1"/>
          <p:nvPr/>
        </p:nvSpPr>
        <p:spPr>
          <a:xfrm>
            <a:off x="838200" y="846345"/>
            <a:ext cx="7162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Chrome mask alignment marks </a:t>
            </a:r>
          </a:p>
          <a:p>
            <a:pPr marL="742950" lvl="1" indent="-285750">
              <a:buFont typeface="Arial" panose="020B0604020202020204" pitchFamily="34" charset="0"/>
              <a:buChar char="•"/>
            </a:pPr>
            <a:r>
              <a:rPr lang="en-US" dirty="0"/>
              <a:t>You will have to look through the mask via the alignment microscopes to hunt for the alignment marks on your device.   The field of view of the CCD image for the 5X objective is 850um.  It’s best to have as much of that field of view clear as possible so you can find the wafer alignment marks.</a:t>
            </a:r>
          </a:p>
        </p:txBody>
      </p:sp>
      <p:graphicFrame>
        <p:nvGraphicFramePr>
          <p:cNvPr id="13" name="Table 12"/>
          <p:cNvGraphicFramePr>
            <a:graphicFrameLocks noGrp="1"/>
          </p:cNvGraphicFramePr>
          <p:nvPr>
            <p:extLst>
              <p:ext uri="{D42A27DB-BD31-4B8C-83A1-F6EECF244321}">
                <p14:modId xmlns:p14="http://schemas.microsoft.com/office/powerpoint/2010/main" val="608322122"/>
              </p:ext>
            </p:extLst>
          </p:nvPr>
        </p:nvGraphicFramePr>
        <p:xfrm>
          <a:off x="1143000" y="2971800"/>
          <a:ext cx="6781800" cy="3066029"/>
        </p:xfrm>
        <a:graphic>
          <a:graphicData uri="http://schemas.openxmlformats.org/drawingml/2006/table">
            <a:tbl>
              <a:tblPr>
                <a:tableStyleId>{5C22544A-7EE6-4342-B048-85BDC9FD1C3A}</a:tableStyleId>
              </a:tblPr>
              <a:tblGrid>
                <a:gridCol w="22606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tblGrid>
              <a:tr h="976570">
                <a:tc>
                  <a:txBody>
                    <a:bodyPr/>
                    <a:lstStyle/>
                    <a:p>
                      <a:pPr algn="ctr" fontAlgn="ctr"/>
                      <a:r>
                        <a:rPr lang="en-US" sz="1800" u="none" strike="noStrike" dirty="0">
                          <a:effectLst/>
                        </a:rPr>
                        <a:t> </a:t>
                      </a:r>
                      <a:endParaRPr lang="en-US" sz="1800" b="1"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Alignment Objective </a:t>
                      </a:r>
                      <a:endParaRPr lang="en-US" sz="1800" b="1"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Approximate Split-field CCD</a:t>
                      </a:r>
                      <a:r>
                        <a:rPr lang="en-US" sz="1800" u="none" strike="noStrike" baseline="0" dirty="0">
                          <a:effectLst/>
                        </a:rPr>
                        <a:t> window in um</a:t>
                      </a:r>
                      <a:endParaRPr lang="en-US" sz="18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346381">
                <a:tc>
                  <a:txBody>
                    <a:bodyPr/>
                    <a:lstStyle/>
                    <a:p>
                      <a:pPr algn="ctr" fontAlgn="ctr"/>
                      <a:r>
                        <a:rPr lang="en-US" sz="1800" u="none" strike="noStrike">
                          <a:effectLst/>
                        </a:rPr>
                        <a:t>Suss MA6</a:t>
                      </a:r>
                      <a:endParaRPr lang="en-US" sz="1800" b="1" i="0" u="none" strike="noStrike">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5X</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a:solidFill>
                            <a:srgbClr val="000000"/>
                          </a:solidFill>
                          <a:effectLst/>
                          <a:latin typeface="Calibri"/>
                        </a:rPr>
                        <a:t>850</a:t>
                      </a:r>
                    </a:p>
                  </a:txBody>
                  <a:tcPr marL="9525" marR="9525" marT="9525" marB="0" anchor="ctr"/>
                </a:tc>
                <a:extLst>
                  <a:ext uri="{0D108BD9-81ED-4DB2-BD59-A6C34878D82A}">
                    <a16:rowId xmlns:a16="http://schemas.microsoft.com/office/drawing/2014/main" val="10001"/>
                  </a:ext>
                </a:extLst>
              </a:tr>
              <a:tr h="346381">
                <a:tc>
                  <a:txBody>
                    <a:bodyPr/>
                    <a:lstStyle/>
                    <a:p>
                      <a:pPr algn="ctr" fontAlgn="ctr"/>
                      <a:r>
                        <a:rPr lang="en-US" sz="1800" u="none" strike="noStrike">
                          <a:effectLst/>
                        </a:rPr>
                        <a:t> </a:t>
                      </a:r>
                      <a:endParaRPr lang="en-US" sz="1800" b="1" i="0" u="none" strike="noStrike">
                        <a:solidFill>
                          <a:srgbClr val="000000"/>
                        </a:solidFill>
                        <a:effectLst/>
                        <a:latin typeface="Calibri"/>
                      </a:endParaRPr>
                    </a:p>
                  </a:txBody>
                  <a:tcPr marL="9525" marR="9525" marT="9525" marB="0" anchor="ctr"/>
                </a:tc>
                <a:tc>
                  <a:txBody>
                    <a:bodyPr/>
                    <a:lstStyle/>
                    <a:p>
                      <a:pPr algn="ctr" fontAlgn="ctr"/>
                      <a:r>
                        <a:rPr lang="en-US" sz="1800" u="none" strike="noStrike">
                          <a:effectLst/>
                        </a:rPr>
                        <a:t>10X</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380</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346381">
                <a:tc>
                  <a:txBody>
                    <a:bodyPr/>
                    <a:lstStyle/>
                    <a:p>
                      <a:pPr algn="ctr" fontAlgn="ctr"/>
                      <a:r>
                        <a:rPr lang="en-US" sz="1800" u="none" strike="noStrike">
                          <a:effectLst/>
                        </a:rPr>
                        <a:t> </a:t>
                      </a:r>
                      <a:endParaRPr lang="en-US" sz="1800" b="1" i="0" u="none" strike="noStrike">
                        <a:solidFill>
                          <a:srgbClr val="000000"/>
                        </a:solidFill>
                        <a:effectLst/>
                        <a:latin typeface="Calibri"/>
                      </a:endParaRPr>
                    </a:p>
                  </a:txBody>
                  <a:tcPr marL="9525" marR="9525" marT="9525" marB="0" anchor="ctr"/>
                </a:tc>
                <a:tc>
                  <a:txBody>
                    <a:bodyPr/>
                    <a:lstStyle/>
                    <a:p>
                      <a:pPr algn="ctr" fontAlgn="ctr"/>
                      <a:r>
                        <a:rPr lang="en-US" sz="1800" u="none" strike="noStrike">
                          <a:effectLst/>
                        </a:rPr>
                        <a:t>20X</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a:solidFill>
                            <a:srgbClr val="000000"/>
                          </a:solidFill>
                          <a:effectLst/>
                          <a:latin typeface="Calibri"/>
                        </a:rPr>
                        <a:t>210</a:t>
                      </a:r>
                    </a:p>
                  </a:txBody>
                  <a:tcPr marL="9525" marR="9525" marT="9525" marB="0" anchor="ctr"/>
                </a:tc>
                <a:extLst>
                  <a:ext uri="{0D108BD9-81ED-4DB2-BD59-A6C34878D82A}">
                    <a16:rowId xmlns:a16="http://schemas.microsoft.com/office/drawing/2014/main" val="10003"/>
                  </a:ext>
                </a:extLst>
              </a:tr>
              <a:tr h="346381">
                <a:tc>
                  <a:txBody>
                    <a:bodyPr/>
                    <a:lstStyle/>
                    <a:p>
                      <a:pPr algn="ctr" fontAlgn="ctr"/>
                      <a:r>
                        <a:rPr lang="en-US" sz="1800" u="none" strike="noStrike" dirty="0">
                          <a:effectLst/>
                        </a:rPr>
                        <a:t> </a:t>
                      </a:r>
                      <a:endParaRPr lang="en-US" sz="1800" b="1"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346381">
                <a:tc>
                  <a:txBody>
                    <a:bodyPr/>
                    <a:lstStyle/>
                    <a:p>
                      <a:pPr algn="ctr" fontAlgn="ctr"/>
                      <a:r>
                        <a:rPr lang="en-US" sz="1800" u="none" strike="noStrike">
                          <a:effectLst/>
                        </a:rPr>
                        <a:t>EVG 620</a:t>
                      </a:r>
                      <a:endParaRPr lang="en-US" sz="1800" b="1" i="0" u="none" strike="noStrike">
                        <a:solidFill>
                          <a:srgbClr val="000000"/>
                        </a:solidFill>
                        <a:effectLst/>
                        <a:latin typeface="Calibri"/>
                      </a:endParaRPr>
                    </a:p>
                  </a:txBody>
                  <a:tcPr marL="9525" marR="9525" marT="9525" marB="0" anchor="ctr"/>
                </a:tc>
                <a:tc>
                  <a:txBody>
                    <a:bodyPr/>
                    <a:lstStyle/>
                    <a:p>
                      <a:pPr algn="ctr" fontAlgn="ctr"/>
                      <a:r>
                        <a:rPr lang="en-US" sz="1800" u="none" strike="noStrike">
                          <a:effectLst/>
                        </a:rPr>
                        <a:t>top 10X</a:t>
                      </a:r>
                      <a:endParaRPr lang="en-US" sz="1800" b="0" i="0" u="none" strike="noStrike">
                        <a:solidFill>
                          <a:srgbClr val="000000"/>
                        </a:solidFill>
                        <a:effectLst/>
                        <a:latin typeface="Calibri"/>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a:effectLst/>
                        </a:rPr>
                        <a:t>350</a:t>
                      </a:r>
                      <a:endParaRPr lang="en-US" sz="1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357554">
                <a:tc>
                  <a:txBody>
                    <a:bodyPr/>
                    <a:lstStyle/>
                    <a:p>
                      <a:pPr algn="ctr" fontAlgn="ctr"/>
                      <a:r>
                        <a:rPr lang="en-US" sz="1800" u="none" strike="noStrike">
                          <a:effectLst/>
                        </a:rPr>
                        <a:t> </a:t>
                      </a:r>
                      <a:endParaRPr lang="en-US" sz="1800" b="1" i="0" u="none" strike="noStrike">
                        <a:solidFill>
                          <a:srgbClr val="000000"/>
                        </a:solidFill>
                        <a:effectLst/>
                        <a:latin typeface="Calibri"/>
                      </a:endParaRPr>
                    </a:p>
                  </a:txBody>
                  <a:tcPr marL="9525" marR="9525" marT="9525" marB="0" anchor="ctr"/>
                </a:tc>
                <a:tc>
                  <a:txBody>
                    <a:bodyPr/>
                    <a:lstStyle/>
                    <a:p>
                      <a:pPr algn="ctr" fontAlgn="ctr"/>
                      <a:r>
                        <a:rPr lang="en-US" sz="1800" u="none" strike="noStrike">
                          <a:effectLst/>
                        </a:rPr>
                        <a:t>bot 10X</a:t>
                      </a:r>
                      <a:endParaRPr lang="en-US" sz="1800" b="0" i="0" u="none" strike="noStrike">
                        <a:solidFill>
                          <a:srgbClr val="000000"/>
                        </a:solidFill>
                        <a:effectLst/>
                        <a:latin typeface="Calibri"/>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a:effectLst/>
                        </a:rPr>
                        <a:t>350</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6"/>
                  </a:ext>
                </a:extLst>
              </a:tr>
            </a:tbl>
          </a:graphicData>
        </a:graphic>
      </p:graphicFrame>
      <p:pic>
        <p:nvPicPr>
          <p:cNvPr id="12" name="Picture 11">
            <a:extLst>
              <a:ext uri="{FF2B5EF4-FFF2-40B4-BE49-F238E27FC236}">
                <a16:creationId xmlns:a16="http://schemas.microsoft.com/office/drawing/2014/main" id="{3667F204-168A-4C84-850A-1DA5E46C6119}"/>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6D204F8B-FB81-482F-BA2A-4389F51B8189}"/>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8084A1B4-7308-4A68-8F9C-6ADFFEDD887D}"/>
              </a:ext>
            </a:extLst>
          </p:cNvPr>
          <p:cNvSpPr>
            <a:spLocks noGrp="1"/>
          </p:cNvSpPr>
          <p:nvPr>
            <p:ph type="sldNum" sz="quarter" idx="12"/>
          </p:nvPr>
        </p:nvSpPr>
        <p:spPr/>
        <p:txBody>
          <a:bodyPr/>
          <a:lstStyle/>
          <a:p>
            <a:fld id="{692584FB-82F3-4746-96E7-5BA049B28189}" type="slidenum">
              <a:rPr lang="en-US" smtClean="0"/>
              <a:t>32</a:t>
            </a:fld>
            <a:endParaRPr lang="en-US"/>
          </a:p>
        </p:txBody>
      </p:sp>
    </p:spTree>
    <p:extLst>
      <p:ext uri="{BB962C8B-B14F-4D97-AF65-F5344CB8AC3E}">
        <p14:creationId xmlns:p14="http://schemas.microsoft.com/office/powerpoint/2010/main" val="271949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304800"/>
            <a:ext cx="7620000" cy="461665"/>
          </a:xfrm>
          <a:prstGeom prst="rect">
            <a:avLst/>
          </a:prstGeom>
          <a:noFill/>
        </p:spPr>
        <p:txBody>
          <a:bodyPr wrap="square" rtlCol="0">
            <a:spAutoFit/>
          </a:bodyPr>
          <a:lstStyle/>
          <a:p>
            <a:r>
              <a:rPr lang="en-US" sz="2400" dirty="0">
                <a:solidFill>
                  <a:schemeClr val="accent1">
                    <a:lumMod val="75000"/>
                  </a:schemeClr>
                </a:solidFill>
              </a:rPr>
              <a:t>Will you be able to see alignment marks on your device?</a:t>
            </a:r>
          </a:p>
        </p:txBody>
      </p:sp>
      <p:cxnSp>
        <p:nvCxnSpPr>
          <p:cNvPr id="9" name="Straight Connector 8"/>
          <p:cNvCxnSpPr/>
          <p:nvPr/>
        </p:nvCxnSpPr>
        <p:spPr>
          <a:xfrm>
            <a:off x="228600" y="838200"/>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5237" y="838200"/>
            <a:ext cx="7772400" cy="923330"/>
          </a:xfrm>
          <a:prstGeom prst="rect">
            <a:avLst/>
          </a:prstGeom>
          <a:noFill/>
        </p:spPr>
        <p:txBody>
          <a:bodyPr wrap="square" rtlCol="0">
            <a:spAutoFit/>
          </a:bodyPr>
          <a:lstStyle/>
          <a:p>
            <a:pPr marL="285750" indent="-285750">
              <a:buFont typeface="Wingdings" pitchFamily="2" charset="2"/>
              <a:buChar char="Ø"/>
            </a:pPr>
            <a:r>
              <a:rPr lang="en-US" dirty="0"/>
              <a:t>Consider the affect of processing steps between mask layers.  How will the addition of films affect the visibility in the alignment microscope? </a:t>
            </a:r>
          </a:p>
          <a:p>
            <a:pPr marL="285750" indent="-285750">
              <a:buFont typeface="Wingdings" pitchFamily="2" charset="2"/>
              <a:buChar char="Ø"/>
            </a:pPr>
            <a:endParaRPr lang="en-US" dirty="0"/>
          </a:p>
        </p:txBody>
      </p:sp>
      <p:sp>
        <p:nvSpPr>
          <p:cNvPr id="11" name="Rectangle 10"/>
          <p:cNvSpPr/>
          <p:nvPr/>
        </p:nvSpPr>
        <p:spPr>
          <a:xfrm>
            <a:off x="540198" y="5155949"/>
            <a:ext cx="3148336" cy="457200"/>
          </a:xfrm>
          <a:prstGeom prst="rect">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0517" y="4851149"/>
            <a:ext cx="82575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40199" y="4648199"/>
            <a:ext cx="3148335" cy="304801"/>
          </a:xfrm>
          <a:custGeom>
            <a:avLst/>
            <a:gdLst>
              <a:gd name="connsiteX0" fmla="*/ 0 w 7278986"/>
              <a:gd name="connsiteY0" fmla="*/ 344032 h 344032"/>
              <a:gd name="connsiteX1" fmla="*/ 959668 w 7278986"/>
              <a:gd name="connsiteY1" fmla="*/ 325925 h 344032"/>
              <a:gd name="connsiteX2" fmla="*/ 1059256 w 7278986"/>
              <a:gd name="connsiteY2" fmla="*/ 307818 h 344032"/>
              <a:gd name="connsiteX3" fmla="*/ 1140737 w 7278986"/>
              <a:gd name="connsiteY3" fmla="*/ 280658 h 344032"/>
              <a:gd name="connsiteX4" fmla="*/ 1195058 w 7278986"/>
              <a:gd name="connsiteY4" fmla="*/ 253498 h 344032"/>
              <a:gd name="connsiteX5" fmla="*/ 1222218 w 7278986"/>
              <a:gd name="connsiteY5" fmla="*/ 235391 h 344032"/>
              <a:gd name="connsiteX6" fmla="*/ 1249379 w 7278986"/>
              <a:gd name="connsiteY6" fmla="*/ 226337 h 344032"/>
              <a:gd name="connsiteX7" fmla="*/ 1303699 w 7278986"/>
              <a:gd name="connsiteY7" fmla="*/ 199177 h 344032"/>
              <a:gd name="connsiteX8" fmla="*/ 1348967 w 7278986"/>
              <a:gd name="connsiteY8" fmla="*/ 162963 h 344032"/>
              <a:gd name="connsiteX9" fmla="*/ 1376127 w 7278986"/>
              <a:gd name="connsiteY9" fmla="*/ 135802 h 344032"/>
              <a:gd name="connsiteX10" fmla="*/ 1403287 w 7278986"/>
              <a:gd name="connsiteY10" fmla="*/ 117696 h 344032"/>
              <a:gd name="connsiteX11" fmla="*/ 1457608 w 7278986"/>
              <a:gd name="connsiteY11" fmla="*/ 81482 h 344032"/>
              <a:gd name="connsiteX12" fmla="*/ 1511929 w 7278986"/>
              <a:gd name="connsiteY12" fmla="*/ 36214 h 344032"/>
              <a:gd name="connsiteX13" fmla="*/ 1575303 w 7278986"/>
              <a:gd name="connsiteY13" fmla="*/ 18107 h 344032"/>
              <a:gd name="connsiteX14" fmla="*/ 1629624 w 7278986"/>
              <a:gd name="connsiteY14" fmla="*/ 0 h 344032"/>
              <a:gd name="connsiteX15" fmla="*/ 3422210 w 7278986"/>
              <a:gd name="connsiteY15" fmla="*/ 9054 h 344032"/>
              <a:gd name="connsiteX16" fmla="*/ 3449371 w 7278986"/>
              <a:gd name="connsiteY16" fmla="*/ 18107 h 344032"/>
              <a:gd name="connsiteX17" fmla="*/ 3503691 w 7278986"/>
              <a:gd name="connsiteY17" fmla="*/ 27161 h 344032"/>
              <a:gd name="connsiteX18" fmla="*/ 3539905 w 7278986"/>
              <a:gd name="connsiteY18" fmla="*/ 45268 h 344032"/>
              <a:gd name="connsiteX19" fmla="*/ 3585173 w 7278986"/>
              <a:gd name="connsiteY19" fmla="*/ 54321 h 344032"/>
              <a:gd name="connsiteX20" fmla="*/ 3621386 w 7278986"/>
              <a:gd name="connsiteY20" fmla="*/ 81482 h 344032"/>
              <a:gd name="connsiteX21" fmla="*/ 3648547 w 7278986"/>
              <a:gd name="connsiteY21" fmla="*/ 99589 h 344032"/>
              <a:gd name="connsiteX22" fmla="*/ 3702868 w 7278986"/>
              <a:gd name="connsiteY22" fmla="*/ 153909 h 344032"/>
              <a:gd name="connsiteX23" fmla="*/ 3730028 w 7278986"/>
              <a:gd name="connsiteY23" fmla="*/ 162963 h 344032"/>
              <a:gd name="connsiteX24" fmla="*/ 3802456 w 7278986"/>
              <a:gd name="connsiteY24" fmla="*/ 199177 h 344032"/>
              <a:gd name="connsiteX25" fmla="*/ 3829616 w 7278986"/>
              <a:gd name="connsiteY25" fmla="*/ 217284 h 344032"/>
              <a:gd name="connsiteX26" fmla="*/ 3883937 w 7278986"/>
              <a:gd name="connsiteY26" fmla="*/ 226337 h 344032"/>
              <a:gd name="connsiteX27" fmla="*/ 4019739 w 7278986"/>
              <a:gd name="connsiteY27" fmla="*/ 244444 h 344032"/>
              <a:gd name="connsiteX28" fmla="*/ 4952246 w 7278986"/>
              <a:gd name="connsiteY28" fmla="*/ 253498 h 344032"/>
              <a:gd name="connsiteX29" fmla="*/ 7278986 w 7278986"/>
              <a:gd name="connsiteY29" fmla="*/ 253498 h 34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8986" h="344032">
                <a:moveTo>
                  <a:pt x="0" y="344032"/>
                </a:moveTo>
                <a:lnTo>
                  <a:pt x="959668" y="325925"/>
                </a:lnTo>
                <a:cubicBezTo>
                  <a:pt x="984023" y="325278"/>
                  <a:pt x="1032275" y="316120"/>
                  <a:pt x="1059256" y="307818"/>
                </a:cubicBezTo>
                <a:cubicBezTo>
                  <a:pt x="1086619" y="299398"/>
                  <a:pt x="1140737" y="280658"/>
                  <a:pt x="1140737" y="280658"/>
                </a:cubicBezTo>
                <a:cubicBezTo>
                  <a:pt x="1218573" y="228767"/>
                  <a:pt x="1120092" y="290980"/>
                  <a:pt x="1195058" y="253498"/>
                </a:cubicBezTo>
                <a:cubicBezTo>
                  <a:pt x="1204790" y="248632"/>
                  <a:pt x="1212486" y="240257"/>
                  <a:pt x="1222218" y="235391"/>
                </a:cubicBezTo>
                <a:cubicBezTo>
                  <a:pt x="1230754" y="231123"/>
                  <a:pt x="1240843" y="230605"/>
                  <a:pt x="1249379" y="226337"/>
                </a:cubicBezTo>
                <a:cubicBezTo>
                  <a:pt x="1319576" y="191238"/>
                  <a:pt x="1235435" y="221931"/>
                  <a:pt x="1303699" y="199177"/>
                </a:cubicBezTo>
                <a:cubicBezTo>
                  <a:pt x="1344196" y="138431"/>
                  <a:pt x="1296489" y="197948"/>
                  <a:pt x="1348967" y="162963"/>
                </a:cubicBezTo>
                <a:cubicBezTo>
                  <a:pt x="1359620" y="155861"/>
                  <a:pt x="1366291" y="143999"/>
                  <a:pt x="1376127" y="135802"/>
                </a:cubicBezTo>
                <a:cubicBezTo>
                  <a:pt x="1384486" y="128836"/>
                  <a:pt x="1394928" y="124662"/>
                  <a:pt x="1403287" y="117696"/>
                </a:cubicBezTo>
                <a:cubicBezTo>
                  <a:pt x="1448499" y="80019"/>
                  <a:pt x="1409876" y="97392"/>
                  <a:pt x="1457608" y="81482"/>
                </a:cubicBezTo>
                <a:cubicBezTo>
                  <a:pt x="1477630" y="61460"/>
                  <a:pt x="1486721" y="48818"/>
                  <a:pt x="1511929" y="36214"/>
                </a:cubicBezTo>
                <a:cubicBezTo>
                  <a:pt x="1527137" y="28610"/>
                  <a:pt x="1560806" y="22456"/>
                  <a:pt x="1575303" y="18107"/>
                </a:cubicBezTo>
                <a:cubicBezTo>
                  <a:pt x="1593584" y="12622"/>
                  <a:pt x="1611517" y="6036"/>
                  <a:pt x="1629624" y="0"/>
                </a:cubicBezTo>
                <a:lnTo>
                  <a:pt x="3422210" y="9054"/>
                </a:lnTo>
                <a:cubicBezTo>
                  <a:pt x="3431753" y="9149"/>
                  <a:pt x="3440055" y="16037"/>
                  <a:pt x="3449371" y="18107"/>
                </a:cubicBezTo>
                <a:cubicBezTo>
                  <a:pt x="3467290" y="22089"/>
                  <a:pt x="3485584" y="24143"/>
                  <a:pt x="3503691" y="27161"/>
                </a:cubicBezTo>
                <a:cubicBezTo>
                  <a:pt x="3515762" y="33197"/>
                  <a:pt x="3527101" y="41000"/>
                  <a:pt x="3539905" y="45268"/>
                </a:cubicBezTo>
                <a:cubicBezTo>
                  <a:pt x="3554503" y="50134"/>
                  <a:pt x="3571111" y="48071"/>
                  <a:pt x="3585173" y="54321"/>
                </a:cubicBezTo>
                <a:cubicBezTo>
                  <a:pt x="3598961" y="60449"/>
                  <a:pt x="3609108" y="72712"/>
                  <a:pt x="3621386" y="81482"/>
                </a:cubicBezTo>
                <a:cubicBezTo>
                  <a:pt x="3630240" y="87807"/>
                  <a:pt x="3640414" y="92360"/>
                  <a:pt x="3648547" y="99589"/>
                </a:cubicBezTo>
                <a:cubicBezTo>
                  <a:pt x="3667686" y="116601"/>
                  <a:pt x="3678575" y="145811"/>
                  <a:pt x="3702868" y="153909"/>
                </a:cubicBezTo>
                <a:lnTo>
                  <a:pt x="3730028" y="162963"/>
                </a:lnTo>
                <a:cubicBezTo>
                  <a:pt x="3810458" y="223284"/>
                  <a:pt x="3723350" y="165274"/>
                  <a:pt x="3802456" y="199177"/>
                </a:cubicBezTo>
                <a:cubicBezTo>
                  <a:pt x="3812457" y="203463"/>
                  <a:pt x="3819294" y="213843"/>
                  <a:pt x="3829616" y="217284"/>
                </a:cubicBezTo>
                <a:cubicBezTo>
                  <a:pt x="3847031" y="223089"/>
                  <a:pt x="3865765" y="223741"/>
                  <a:pt x="3883937" y="226337"/>
                </a:cubicBezTo>
                <a:cubicBezTo>
                  <a:pt x="3929146" y="232795"/>
                  <a:pt x="3974086" y="243283"/>
                  <a:pt x="4019739" y="244444"/>
                </a:cubicBezTo>
                <a:cubicBezTo>
                  <a:pt x="4330489" y="252345"/>
                  <a:pt x="4641397" y="252634"/>
                  <a:pt x="4952246" y="253498"/>
                </a:cubicBezTo>
                <a:lnTo>
                  <a:pt x="7278986" y="25349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3352800" y="3938159"/>
            <a:ext cx="4003141" cy="663919"/>
          </a:xfrm>
          <a:prstGeom prst="wedgeRectCallout">
            <a:avLst>
              <a:gd name="adj1" fmla="val -49632"/>
              <a:gd name="adj2" fmla="val 118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Top down light diffracts off the step edge to create edge shadow</a:t>
            </a:r>
          </a:p>
        </p:txBody>
      </p:sp>
      <p:sp>
        <p:nvSpPr>
          <p:cNvPr id="16" name="Rectangular Callout 15"/>
          <p:cNvSpPr/>
          <p:nvPr/>
        </p:nvSpPr>
        <p:spPr>
          <a:xfrm>
            <a:off x="4906601" y="4696577"/>
            <a:ext cx="2514600" cy="1438716"/>
          </a:xfrm>
          <a:prstGeom prst="wedgeRectCallout">
            <a:avLst>
              <a:gd name="adj1" fmla="val -50355"/>
              <a:gd name="adj2" fmla="val -1916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Thin conformal films are usually visible using top by top alignment down microscope</a:t>
            </a:r>
          </a:p>
        </p:txBody>
      </p:sp>
      <p:sp>
        <p:nvSpPr>
          <p:cNvPr id="17" name="TextBox 16"/>
          <p:cNvSpPr txBox="1"/>
          <p:nvPr/>
        </p:nvSpPr>
        <p:spPr>
          <a:xfrm>
            <a:off x="2223380" y="4872744"/>
            <a:ext cx="1465153" cy="261610"/>
          </a:xfrm>
          <a:prstGeom prst="rect">
            <a:avLst/>
          </a:prstGeom>
          <a:noFill/>
        </p:spPr>
        <p:txBody>
          <a:bodyPr wrap="square" rtlCol="0">
            <a:spAutoFit/>
          </a:bodyPr>
          <a:lstStyle/>
          <a:p>
            <a:r>
              <a:rPr lang="en-US" sz="1100" dirty="0"/>
              <a:t>Thin Aluminum</a:t>
            </a:r>
          </a:p>
        </p:txBody>
      </p:sp>
      <p:sp>
        <p:nvSpPr>
          <p:cNvPr id="18" name="Rectangle 17"/>
          <p:cNvSpPr/>
          <p:nvPr/>
        </p:nvSpPr>
        <p:spPr>
          <a:xfrm>
            <a:off x="540198" y="3200400"/>
            <a:ext cx="3148336" cy="457200"/>
          </a:xfrm>
          <a:prstGeom prst="rect">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24000" y="2895600"/>
            <a:ext cx="82575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347306" y="2545063"/>
            <a:ext cx="1678663" cy="261610"/>
          </a:xfrm>
          <a:prstGeom prst="rect">
            <a:avLst/>
          </a:prstGeom>
          <a:noFill/>
        </p:spPr>
        <p:txBody>
          <a:bodyPr wrap="square" rtlCol="0">
            <a:spAutoFit/>
          </a:bodyPr>
          <a:lstStyle/>
          <a:p>
            <a:r>
              <a:rPr lang="en-US" sz="1100" dirty="0"/>
              <a:t>Thick Aluminum</a:t>
            </a:r>
          </a:p>
        </p:txBody>
      </p:sp>
      <p:sp>
        <p:nvSpPr>
          <p:cNvPr id="38" name="Rounded Rectangle 37"/>
          <p:cNvSpPr/>
          <p:nvPr/>
        </p:nvSpPr>
        <p:spPr>
          <a:xfrm>
            <a:off x="3801700" y="2684920"/>
            <a:ext cx="3970699" cy="66787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Alignment Mark may not be </a:t>
            </a:r>
            <a:r>
              <a:rPr lang="en-US" dirty="0" err="1"/>
              <a:t>visable</a:t>
            </a:r>
            <a:endParaRPr lang="en-US" dirty="0"/>
          </a:p>
        </p:txBody>
      </p:sp>
      <p:cxnSp>
        <p:nvCxnSpPr>
          <p:cNvPr id="40" name="Straight Arrow Connector 39"/>
          <p:cNvCxnSpPr>
            <a:stCxn id="38" idx="1"/>
            <a:endCxn id="19" idx="3"/>
          </p:cNvCxnSpPr>
          <p:nvPr/>
        </p:nvCxnSpPr>
        <p:spPr>
          <a:xfrm flipH="1">
            <a:off x="2349756" y="3018860"/>
            <a:ext cx="1451944" cy="291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3" idx="23"/>
          </p:cNvCxnSpPr>
          <p:nvPr/>
        </p:nvCxnSpPr>
        <p:spPr>
          <a:xfrm>
            <a:off x="2153525" y="3886200"/>
            <a:ext cx="0" cy="9063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3" idx="22"/>
          </p:cNvCxnSpPr>
          <p:nvPr/>
        </p:nvCxnSpPr>
        <p:spPr>
          <a:xfrm flipV="1">
            <a:off x="2141778" y="4419600"/>
            <a:ext cx="1211022" cy="3649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6" idx="4"/>
          </p:cNvCxnSpPr>
          <p:nvPr/>
        </p:nvCxnSpPr>
        <p:spPr>
          <a:xfrm flipH="1" flipV="1">
            <a:off x="3505200" y="5003549"/>
            <a:ext cx="1392474" cy="1366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Freeform 59"/>
          <p:cNvSpPr/>
          <p:nvPr/>
        </p:nvSpPr>
        <p:spPr>
          <a:xfrm>
            <a:off x="534154" y="2362200"/>
            <a:ext cx="3141553" cy="85291"/>
          </a:xfrm>
          <a:custGeom>
            <a:avLst/>
            <a:gdLst>
              <a:gd name="connsiteX0" fmla="*/ 0 w 3141553"/>
              <a:gd name="connsiteY0" fmla="*/ 63374 h 85291"/>
              <a:gd name="connsiteX1" fmla="*/ 226337 w 3141553"/>
              <a:gd name="connsiteY1" fmla="*/ 72428 h 85291"/>
              <a:gd name="connsiteX2" fmla="*/ 860080 w 3141553"/>
              <a:gd name="connsiteY2" fmla="*/ 54321 h 85291"/>
              <a:gd name="connsiteX3" fmla="*/ 923454 w 3141553"/>
              <a:gd name="connsiteY3" fmla="*/ 27160 h 85291"/>
              <a:gd name="connsiteX4" fmla="*/ 968721 w 3141553"/>
              <a:gd name="connsiteY4" fmla="*/ 9053 h 85291"/>
              <a:gd name="connsiteX5" fmla="*/ 1575303 w 3141553"/>
              <a:gd name="connsiteY5" fmla="*/ 0 h 85291"/>
              <a:gd name="connsiteX6" fmla="*/ 1901228 w 3141553"/>
              <a:gd name="connsiteY6" fmla="*/ 18107 h 85291"/>
              <a:gd name="connsiteX7" fmla="*/ 1982709 w 3141553"/>
              <a:gd name="connsiteY7" fmla="*/ 45267 h 85291"/>
              <a:gd name="connsiteX8" fmla="*/ 2009870 w 3141553"/>
              <a:gd name="connsiteY8" fmla="*/ 54321 h 85291"/>
              <a:gd name="connsiteX9" fmla="*/ 2037030 w 3141553"/>
              <a:gd name="connsiteY9" fmla="*/ 72428 h 85291"/>
              <a:gd name="connsiteX10" fmla="*/ 2181886 w 3141553"/>
              <a:gd name="connsiteY10" fmla="*/ 81481 h 85291"/>
              <a:gd name="connsiteX11" fmla="*/ 3141553 w 3141553"/>
              <a:gd name="connsiteY11" fmla="*/ 81481 h 8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1553" h="85291">
                <a:moveTo>
                  <a:pt x="0" y="63374"/>
                </a:moveTo>
                <a:cubicBezTo>
                  <a:pt x="75446" y="66392"/>
                  <a:pt x="150831" y="72428"/>
                  <a:pt x="226337" y="72428"/>
                </a:cubicBezTo>
                <a:cubicBezTo>
                  <a:pt x="799335" y="72428"/>
                  <a:pt x="632923" y="111107"/>
                  <a:pt x="860080" y="54321"/>
                </a:cubicBezTo>
                <a:cubicBezTo>
                  <a:pt x="923665" y="22529"/>
                  <a:pt x="870172" y="47141"/>
                  <a:pt x="923454" y="27160"/>
                </a:cubicBezTo>
                <a:cubicBezTo>
                  <a:pt x="938671" y="21454"/>
                  <a:pt x="952484" y="9730"/>
                  <a:pt x="968721" y="9053"/>
                </a:cubicBezTo>
                <a:cubicBezTo>
                  <a:pt x="1170762" y="635"/>
                  <a:pt x="1373109" y="3018"/>
                  <a:pt x="1575303" y="0"/>
                </a:cubicBezTo>
                <a:cubicBezTo>
                  <a:pt x="1683945" y="6036"/>
                  <a:pt x="1793084" y="6091"/>
                  <a:pt x="1901228" y="18107"/>
                </a:cubicBezTo>
                <a:cubicBezTo>
                  <a:pt x="1929682" y="21269"/>
                  <a:pt x="1955549" y="36214"/>
                  <a:pt x="1982709" y="45267"/>
                </a:cubicBezTo>
                <a:cubicBezTo>
                  <a:pt x="1991763" y="48285"/>
                  <a:pt x="2001929" y="49027"/>
                  <a:pt x="2009870" y="54321"/>
                </a:cubicBezTo>
                <a:cubicBezTo>
                  <a:pt x="2018923" y="60357"/>
                  <a:pt x="2026282" y="70731"/>
                  <a:pt x="2037030" y="72428"/>
                </a:cubicBezTo>
                <a:cubicBezTo>
                  <a:pt x="2084818" y="79973"/>
                  <a:pt x="2133508" y="81084"/>
                  <a:pt x="2181886" y="81481"/>
                </a:cubicBezTo>
                <a:lnTo>
                  <a:pt x="3141553" y="814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9088801-079C-4007-8D91-3DB47D461C8C}"/>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1C345E07-8F24-4EAB-8E33-26CCFD53F1E5}"/>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1A26B3D9-C36A-4ABD-BB40-4645D85D7BC6}"/>
              </a:ext>
            </a:extLst>
          </p:cNvPr>
          <p:cNvSpPr>
            <a:spLocks noGrp="1"/>
          </p:cNvSpPr>
          <p:nvPr>
            <p:ph type="sldNum" sz="quarter" idx="12"/>
          </p:nvPr>
        </p:nvSpPr>
        <p:spPr/>
        <p:txBody>
          <a:bodyPr/>
          <a:lstStyle/>
          <a:p>
            <a:fld id="{692584FB-82F3-4746-96E7-5BA049B28189}" type="slidenum">
              <a:rPr lang="en-US" smtClean="0"/>
              <a:t>33</a:t>
            </a:fld>
            <a:endParaRPr lang="en-US"/>
          </a:p>
        </p:txBody>
      </p:sp>
    </p:spTree>
    <p:extLst>
      <p:ext uri="{BB962C8B-B14F-4D97-AF65-F5344CB8AC3E}">
        <p14:creationId xmlns:p14="http://schemas.microsoft.com/office/powerpoint/2010/main" val="3408028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981200"/>
            <a:ext cx="7620000" cy="646331"/>
          </a:xfrm>
          <a:prstGeom prst="rect">
            <a:avLst/>
          </a:prstGeom>
          <a:noFill/>
        </p:spPr>
        <p:txBody>
          <a:bodyPr wrap="square" rtlCol="0">
            <a:spAutoFit/>
          </a:bodyPr>
          <a:lstStyle/>
          <a:p>
            <a:r>
              <a:rPr lang="en-US" sz="3600" dirty="0">
                <a:solidFill>
                  <a:schemeClr val="accent1">
                    <a:lumMod val="75000"/>
                  </a:schemeClr>
                </a:solidFill>
              </a:rPr>
              <a:t>Process considerations for masks</a:t>
            </a:r>
          </a:p>
        </p:txBody>
      </p:sp>
      <p:pic>
        <p:nvPicPr>
          <p:cNvPr id="10" name="Picture 9">
            <a:extLst>
              <a:ext uri="{FF2B5EF4-FFF2-40B4-BE49-F238E27FC236}">
                <a16:creationId xmlns:a16="http://schemas.microsoft.com/office/drawing/2014/main" id="{4A2CAA0D-C893-4BAF-88FC-7F7B3C68F869}"/>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1A65B23E-9ED3-4BB0-AD00-8D8D8BB1319D}"/>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02C19818-8BD1-4F74-9076-C48FF7D11B71}"/>
              </a:ext>
            </a:extLst>
          </p:cNvPr>
          <p:cNvSpPr>
            <a:spLocks noGrp="1"/>
          </p:cNvSpPr>
          <p:nvPr>
            <p:ph type="sldNum" sz="quarter" idx="12"/>
          </p:nvPr>
        </p:nvSpPr>
        <p:spPr/>
        <p:txBody>
          <a:bodyPr/>
          <a:lstStyle/>
          <a:p>
            <a:fld id="{692584FB-82F3-4746-96E7-5BA049B28189}" type="slidenum">
              <a:rPr lang="en-US" smtClean="0"/>
              <a:t>34</a:t>
            </a:fld>
            <a:endParaRPr lang="en-US"/>
          </a:p>
        </p:txBody>
      </p:sp>
    </p:spTree>
    <p:extLst>
      <p:ext uri="{BB962C8B-B14F-4D97-AF65-F5344CB8AC3E}">
        <p14:creationId xmlns:p14="http://schemas.microsoft.com/office/powerpoint/2010/main" val="208205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620000" cy="523220"/>
          </a:xfrm>
          <a:prstGeom prst="rect">
            <a:avLst/>
          </a:prstGeom>
          <a:noFill/>
        </p:spPr>
        <p:txBody>
          <a:bodyPr wrap="square" rtlCol="0">
            <a:spAutoFit/>
          </a:bodyPr>
          <a:lstStyle/>
          <a:p>
            <a:r>
              <a:rPr lang="en-US" sz="2800" dirty="0">
                <a:solidFill>
                  <a:schemeClr val="accent1">
                    <a:lumMod val="75000"/>
                  </a:schemeClr>
                </a:solidFill>
              </a:rPr>
              <a:t>Mask Layout for Plasma Etch tools</a:t>
            </a:r>
          </a:p>
        </p:txBody>
      </p:sp>
      <p:cxnSp>
        <p:nvCxnSpPr>
          <p:cNvPr id="8" name="Straight Connector 7"/>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62300" y="1993562"/>
            <a:ext cx="2647772"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48433" y="2292688"/>
            <a:ext cx="1875505" cy="187257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657600" y="2438400"/>
            <a:ext cx="1657172" cy="15811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92549" y="2107862"/>
            <a:ext cx="1295400" cy="1569660"/>
          </a:xfrm>
          <a:prstGeom prst="rect">
            <a:avLst/>
          </a:prstGeom>
          <a:noFill/>
        </p:spPr>
        <p:txBody>
          <a:bodyPr wrap="square" rtlCol="0">
            <a:spAutoFit/>
          </a:bodyPr>
          <a:lstStyle/>
          <a:p>
            <a:r>
              <a:rPr lang="en-US" sz="1600" dirty="0"/>
              <a:t>Safe area for pattern 90mm standard.  75mm for DRIE</a:t>
            </a:r>
          </a:p>
        </p:txBody>
      </p:sp>
      <p:cxnSp>
        <p:nvCxnSpPr>
          <p:cNvPr id="18" name="Straight Arrow Connector 17"/>
          <p:cNvCxnSpPr>
            <a:stCxn id="16" idx="1"/>
          </p:cNvCxnSpPr>
          <p:nvPr/>
        </p:nvCxnSpPr>
        <p:spPr>
          <a:xfrm flipH="1" flipV="1">
            <a:off x="4663749" y="2793662"/>
            <a:ext cx="1828800" cy="99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83149" y="5308262"/>
            <a:ext cx="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058810" y="2224391"/>
            <a:ext cx="1766739" cy="4930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275" y="1240235"/>
            <a:ext cx="1319535" cy="2062103"/>
          </a:xfrm>
          <a:prstGeom prst="rect">
            <a:avLst/>
          </a:prstGeom>
          <a:noFill/>
        </p:spPr>
        <p:txBody>
          <a:bodyPr wrap="square" rtlCol="0">
            <a:spAutoFit/>
          </a:bodyPr>
          <a:lstStyle/>
          <a:p>
            <a:r>
              <a:rPr lang="en-US" sz="1600" dirty="0"/>
              <a:t>No pattern zone – edge exclusion width for STS DRIE= 12.5mm------needs PR protection</a:t>
            </a:r>
          </a:p>
        </p:txBody>
      </p:sp>
      <p:cxnSp>
        <p:nvCxnSpPr>
          <p:cNvPr id="27" name="Straight Arrow Connector 26"/>
          <p:cNvCxnSpPr/>
          <p:nvPr/>
        </p:nvCxnSpPr>
        <p:spPr>
          <a:xfrm flipV="1">
            <a:off x="2180484" y="3787794"/>
            <a:ext cx="1645065" cy="2317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6343" y="3785563"/>
            <a:ext cx="1676400" cy="1815882"/>
          </a:xfrm>
          <a:prstGeom prst="rect">
            <a:avLst/>
          </a:prstGeom>
          <a:noFill/>
        </p:spPr>
        <p:txBody>
          <a:bodyPr wrap="square" rtlCol="0">
            <a:spAutoFit/>
          </a:bodyPr>
          <a:lstStyle/>
          <a:p>
            <a:r>
              <a:rPr lang="en-US" sz="1600" dirty="0"/>
              <a:t>Edge exposure or PR removal  for </a:t>
            </a:r>
            <a:r>
              <a:rPr lang="en-US" sz="1600" dirty="0" err="1"/>
              <a:t>Unaxis</a:t>
            </a:r>
            <a:r>
              <a:rPr lang="en-US" sz="1600" dirty="0"/>
              <a:t> etcher 8mm around edge----No PR.  Design this into your mask!</a:t>
            </a:r>
          </a:p>
        </p:txBody>
      </p:sp>
      <p:pic>
        <p:nvPicPr>
          <p:cNvPr id="12" name="Picture 11">
            <a:extLst>
              <a:ext uri="{FF2B5EF4-FFF2-40B4-BE49-F238E27FC236}">
                <a16:creationId xmlns:a16="http://schemas.microsoft.com/office/drawing/2014/main" id="{9F6D8697-F483-4390-807D-950CDACA2344}"/>
              </a:ext>
            </a:extLst>
          </p:cNvPr>
          <p:cNvPicPr>
            <a:picLocks noChangeAspect="1"/>
          </p:cNvPicPr>
          <p:nvPr/>
        </p:nvPicPr>
        <p:blipFill>
          <a:blip r:embed="rId3"/>
          <a:stretch>
            <a:fillRect/>
          </a:stretch>
        </p:blipFill>
        <p:spPr>
          <a:xfrm>
            <a:off x="18474" y="6308148"/>
            <a:ext cx="3486726" cy="525826"/>
          </a:xfrm>
          <a:prstGeom prst="rect">
            <a:avLst/>
          </a:prstGeom>
        </p:spPr>
      </p:pic>
      <p:sp>
        <p:nvSpPr>
          <p:cNvPr id="29" name="Rectangle 28">
            <a:extLst>
              <a:ext uri="{FF2B5EF4-FFF2-40B4-BE49-F238E27FC236}">
                <a16:creationId xmlns:a16="http://schemas.microsoft.com/office/drawing/2014/main" id="{DE388701-7E9D-42FA-8927-59BF00DCAFD5}"/>
              </a:ext>
            </a:extLst>
          </p:cNvPr>
          <p:cNvSpPr/>
          <p:nvPr/>
        </p:nvSpPr>
        <p:spPr>
          <a:xfrm>
            <a:off x="3743494" y="5592299"/>
            <a:ext cx="4800600" cy="685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Etcher Electrode</a:t>
            </a:r>
          </a:p>
        </p:txBody>
      </p:sp>
      <p:sp>
        <p:nvSpPr>
          <p:cNvPr id="30" name="Rectangle 29">
            <a:extLst>
              <a:ext uri="{FF2B5EF4-FFF2-40B4-BE49-F238E27FC236}">
                <a16:creationId xmlns:a16="http://schemas.microsoft.com/office/drawing/2014/main" id="{B8D8DA50-19A0-4ED1-8D23-645FE73B3CA8}"/>
              </a:ext>
            </a:extLst>
          </p:cNvPr>
          <p:cNvSpPr/>
          <p:nvPr/>
        </p:nvSpPr>
        <p:spPr>
          <a:xfrm>
            <a:off x="4403328" y="5516099"/>
            <a:ext cx="3480932"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0">
            <a:extLst>
              <a:ext uri="{FF2B5EF4-FFF2-40B4-BE49-F238E27FC236}">
                <a16:creationId xmlns:a16="http://schemas.microsoft.com/office/drawing/2014/main" id="{0095E4C4-22CC-40F7-A19D-B916061E8215}"/>
              </a:ext>
            </a:extLst>
          </p:cNvPr>
          <p:cNvSpPr/>
          <p:nvPr/>
        </p:nvSpPr>
        <p:spPr>
          <a:xfrm>
            <a:off x="3440839" y="5387912"/>
            <a:ext cx="1119819" cy="128187"/>
          </a:xfrm>
          <a:custGeom>
            <a:avLst/>
            <a:gdLst>
              <a:gd name="connsiteX0" fmla="*/ 1119819 w 1119819"/>
              <a:gd name="connsiteY0" fmla="*/ 119641 h 128187"/>
              <a:gd name="connsiteX1" fmla="*/ 1119819 w 1119819"/>
              <a:gd name="connsiteY1" fmla="*/ 119641 h 128187"/>
              <a:gd name="connsiteX2" fmla="*/ 914720 w 1119819"/>
              <a:gd name="connsiteY2" fmla="*/ 68366 h 128187"/>
              <a:gd name="connsiteX3" fmla="*/ 863445 w 1119819"/>
              <a:gd name="connsiteY3" fmla="*/ 51275 h 128187"/>
              <a:gd name="connsiteX4" fmla="*/ 837808 w 1119819"/>
              <a:gd name="connsiteY4" fmla="*/ 42729 h 128187"/>
              <a:gd name="connsiteX5" fmla="*/ 812171 w 1119819"/>
              <a:gd name="connsiteY5" fmla="*/ 17092 h 128187"/>
              <a:gd name="connsiteX6" fmla="*/ 743804 w 1119819"/>
              <a:gd name="connsiteY6" fmla="*/ 0 h 128187"/>
              <a:gd name="connsiteX7" fmla="*/ 8866 w 1119819"/>
              <a:gd name="connsiteY7" fmla="*/ 8546 h 128187"/>
              <a:gd name="connsiteX8" fmla="*/ 320 w 1119819"/>
              <a:gd name="connsiteY8" fmla="*/ 34183 h 128187"/>
              <a:gd name="connsiteX9" fmla="*/ 17412 w 1119819"/>
              <a:gd name="connsiteY9" fmla="*/ 94004 h 128187"/>
              <a:gd name="connsiteX10" fmla="*/ 25957 w 1119819"/>
              <a:gd name="connsiteY10" fmla="*/ 119641 h 128187"/>
              <a:gd name="connsiteX11" fmla="*/ 77232 w 1119819"/>
              <a:gd name="connsiteY11" fmla="*/ 128187 h 128187"/>
              <a:gd name="connsiteX12" fmla="*/ 1119819 w 1119819"/>
              <a:gd name="connsiteY12" fmla="*/ 119641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9819" h="128187">
                <a:moveTo>
                  <a:pt x="1119819" y="119641"/>
                </a:moveTo>
                <a:lnTo>
                  <a:pt x="1119819" y="119641"/>
                </a:lnTo>
                <a:cubicBezTo>
                  <a:pt x="1010009" y="41204"/>
                  <a:pt x="1105279" y="93221"/>
                  <a:pt x="914720" y="68366"/>
                </a:cubicBezTo>
                <a:cubicBezTo>
                  <a:pt x="896855" y="66036"/>
                  <a:pt x="880537" y="56972"/>
                  <a:pt x="863445" y="51275"/>
                </a:cubicBezTo>
                <a:lnTo>
                  <a:pt x="837808" y="42729"/>
                </a:lnTo>
                <a:cubicBezTo>
                  <a:pt x="829262" y="34183"/>
                  <a:pt x="823173" y="22093"/>
                  <a:pt x="812171" y="17092"/>
                </a:cubicBezTo>
                <a:cubicBezTo>
                  <a:pt x="790786" y="7372"/>
                  <a:pt x="743804" y="0"/>
                  <a:pt x="743804" y="0"/>
                </a:cubicBezTo>
                <a:lnTo>
                  <a:pt x="8866" y="8546"/>
                </a:lnTo>
                <a:cubicBezTo>
                  <a:pt x="-132" y="8960"/>
                  <a:pt x="-576" y="25220"/>
                  <a:pt x="320" y="34183"/>
                </a:cubicBezTo>
                <a:cubicBezTo>
                  <a:pt x="2384" y="54818"/>
                  <a:pt x="11453" y="74140"/>
                  <a:pt x="17412" y="94004"/>
                </a:cubicBezTo>
                <a:cubicBezTo>
                  <a:pt x="20000" y="102632"/>
                  <a:pt x="18136" y="115172"/>
                  <a:pt x="25957" y="119641"/>
                </a:cubicBezTo>
                <a:cubicBezTo>
                  <a:pt x="41001" y="128238"/>
                  <a:pt x="60140" y="125338"/>
                  <a:pt x="77232" y="128187"/>
                </a:cubicBezTo>
                <a:lnTo>
                  <a:pt x="1119819" y="11964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
            <a:extLst>
              <a:ext uri="{FF2B5EF4-FFF2-40B4-BE49-F238E27FC236}">
                <a16:creationId xmlns:a16="http://schemas.microsoft.com/office/drawing/2014/main" id="{F40756D7-C4F1-461E-8946-4FF22CC42C11}"/>
              </a:ext>
            </a:extLst>
          </p:cNvPr>
          <p:cNvSpPr/>
          <p:nvPr/>
        </p:nvSpPr>
        <p:spPr>
          <a:xfrm>
            <a:off x="7722602" y="5396458"/>
            <a:ext cx="1170472" cy="124926"/>
          </a:xfrm>
          <a:custGeom>
            <a:avLst/>
            <a:gdLst>
              <a:gd name="connsiteX0" fmla="*/ 0 w 1170472"/>
              <a:gd name="connsiteY0" fmla="*/ 102549 h 124926"/>
              <a:gd name="connsiteX1" fmla="*/ 0 w 1170472"/>
              <a:gd name="connsiteY1" fmla="*/ 102549 h 124926"/>
              <a:gd name="connsiteX2" fmla="*/ 76912 w 1170472"/>
              <a:gd name="connsiteY2" fmla="*/ 68366 h 124926"/>
              <a:gd name="connsiteX3" fmla="*/ 222191 w 1170472"/>
              <a:gd name="connsiteY3" fmla="*/ 59820 h 124926"/>
              <a:gd name="connsiteX4" fmla="*/ 282011 w 1170472"/>
              <a:gd name="connsiteY4" fmla="*/ 42729 h 124926"/>
              <a:gd name="connsiteX5" fmla="*/ 341832 w 1170472"/>
              <a:gd name="connsiteY5" fmla="*/ 8546 h 124926"/>
              <a:gd name="connsiteX6" fmla="*/ 1110953 w 1170472"/>
              <a:gd name="connsiteY6" fmla="*/ 0 h 124926"/>
              <a:gd name="connsiteX7" fmla="*/ 1145137 w 1170472"/>
              <a:gd name="connsiteY7" fmla="*/ 8546 h 124926"/>
              <a:gd name="connsiteX8" fmla="*/ 1153682 w 1170472"/>
              <a:gd name="connsiteY8" fmla="*/ 111095 h 124926"/>
              <a:gd name="connsiteX9" fmla="*/ 820396 w 1170472"/>
              <a:gd name="connsiteY9" fmla="*/ 119641 h 124926"/>
              <a:gd name="connsiteX10" fmla="*/ 341832 w 1170472"/>
              <a:gd name="connsiteY10" fmla="*/ 102549 h 124926"/>
              <a:gd name="connsiteX11" fmla="*/ 51275 w 1170472"/>
              <a:gd name="connsiteY11" fmla="*/ 102549 h 124926"/>
              <a:gd name="connsiteX12" fmla="*/ 0 w 1170472"/>
              <a:gd name="connsiteY12" fmla="*/ 102549 h 1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0472" h="124926">
                <a:moveTo>
                  <a:pt x="0" y="102549"/>
                </a:moveTo>
                <a:lnTo>
                  <a:pt x="0" y="102549"/>
                </a:lnTo>
                <a:cubicBezTo>
                  <a:pt x="25637" y="91155"/>
                  <a:pt x="49361" y="73664"/>
                  <a:pt x="76912" y="68366"/>
                </a:cubicBezTo>
                <a:cubicBezTo>
                  <a:pt x="124549" y="59205"/>
                  <a:pt x="173899" y="64419"/>
                  <a:pt x="222191" y="59820"/>
                </a:cubicBezTo>
                <a:cubicBezTo>
                  <a:pt x="237219" y="58389"/>
                  <a:pt x="266626" y="47858"/>
                  <a:pt x="282011" y="42729"/>
                </a:cubicBezTo>
                <a:cubicBezTo>
                  <a:pt x="302643" y="11781"/>
                  <a:pt x="295419" y="9523"/>
                  <a:pt x="341832" y="8546"/>
                </a:cubicBezTo>
                <a:lnTo>
                  <a:pt x="1110953" y="0"/>
                </a:lnTo>
                <a:cubicBezTo>
                  <a:pt x="1122348" y="2849"/>
                  <a:pt x="1135364" y="2031"/>
                  <a:pt x="1145137" y="8546"/>
                </a:cubicBezTo>
                <a:cubicBezTo>
                  <a:pt x="1168293" y="23983"/>
                  <a:pt x="1184067" y="103499"/>
                  <a:pt x="1153682" y="111095"/>
                </a:cubicBezTo>
                <a:cubicBezTo>
                  <a:pt x="1045868" y="138048"/>
                  <a:pt x="931491" y="116792"/>
                  <a:pt x="820396" y="119641"/>
                </a:cubicBezTo>
                <a:cubicBezTo>
                  <a:pt x="608282" y="107163"/>
                  <a:pt x="622573" y="106395"/>
                  <a:pt x="341832" y="102549"/>
                </a:cubicBezTo>
                <a:cubicBezTo>
                  <a:pt x="244989" y="101222"/>
                  <a:pt x="148127" y="102549"/>
                  <a:pt x="51275" y="102549"/>
                </a:cubicBezTo>
                <a:lnTo>
                  <a:pt x="0" y="10254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064B556-ACD0-4E91-9695-B5D3F213EF1E}"/>
              </a:ext>
            </a:extLst>
          </p:cNvPr>
          <p:cNvSpPr txBox="1"/>
          <p:nvPr/>
        </p:nvSpPr>
        <p:spPr>
          <a:xfrm>
            <a:off x="6025919" y="4677899"/>
            <a:ext cx="933259" cy="369332"/>
          </a:xfrm>
          <a:prstGeom prst="rect">
            <a:avLst/>
          </a:prstGeom>
          <a:noFill/>
        </p:spPr>
        <p:txBody>
          <a:bodyPr wrap="square" rtlCol="0">
            <a:spAutoFit/>
          </a:bodyPr>
          <a:lstStyle/>
          <a:p>
            <a:r>
              <a:rPr lang="en-US" dirty="0"/>
              <a:t>wafer</a:t>
            </a:r>
          </a:p>
        </p:txBody>
      </p:sp>
      <p:cxnSp>
        <p:nvCxnSpPr>
          <p:cNvPr id="34" name="Straight Arrow Connector 33">
            <a:extLst>
              <a:ext uri="{FF2B5EF4-FFF2-40B4-BE49-F238E27FC236}">
                <a16:creationId xmlns:a16="http://schemas.microsoft.com/office/drawing/2014/main" id="{AD6A4B02-B1BF-4D2E-9384-09649A229545}"/>
              </a:ext>
            </a:extLst>
          </p:cNvPr>
          <p:cNvCxnSpPr/>
          <p:nvPr/>
        </p:nvCxnSpPr>
        <p:spPr>
          <a:xfrm flipH="1">
            <a:off x="5930478" y="5047231"/>
            <a:ext cx="213316" cy="46886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0E8A5C8-78FE-4103-841B-F6D48DD4C118}"/>
              </a:ext>
            </a:extLst>
          </p:cNvPr>
          <p:cNvSpPr txBox="1"/>
          <p:nvPr/>
        </p:nvSpPr>
        <p:spPr>
          <a:xfrm>
            <a:off x="2259434" y="5575528"/>
            <a:ext cx="1537370" cy="646331"/>
          </a:xfrm>
          <a:prstGeom prst="rect">
            <a:avLst/>
          </a:prstGeom>
          <a:noFill/>
        </p:spPr>
        <p:txBody>
          <a:bodyPr wrap="square" rtlCol="0">
            <a:spAutoFit/>
          </a:bodyPr>
          <a:lstStyle/>
          <a:p>
            <a:r>
              <a:rPr lang="en-US" dirty="0" err="1"/>
              <a:t>Unaxis</a:t>
            </a:r>
            <a:r>
              <a:rPr lang="en-US" dirty="0"/>
              <a:t> ICP Wafer Clamp</a:t>
            </a:r>
          </a:p>
        </p:txBody>
      </p:sp>
      <p:cxnSp>
        <p:nvCxnSpPr>
          <p:cNvPr id="36" name="Straight Arrow Connector 35">
            <a:extLst>
              <a:ext uri="{FF2B5EF4-FFF2-40B4-BE49-F238E27FC236}">
                <a16:creationId xmlns:a16="http://schemas.microsoft.com/office/drawing/2014/main" id="{D16C4B37-7684-4FE9-96D7-3965636D1C68}"/>
              </a:ext>
            </a:extLst>
          </p:cNvPr>
          <p:cNvCxnSpPr>
            <a:cxnSpLocks/>
          </p:cNvCxnSpPr>
          <p:nvPr/>
        </p:nvCxnSpPr>
        <p:spPr>
          <a:xfrm flipV="1">
            <a:off x="3440839" y="5396458"/>
            <a:ext cx="302655" cy="3947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427FF9B-5C26-4081-8ED0-8BA4ED595F9C}"/>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FB311632-2501-41AF-9F14-8F9D684542C6}"/>
              </a:ext>
            </a:extLst>
          </p:cNvPr>
          <p:cNvSpPr>
            <a:spLocks noGrp="1"/>
          </p:cNvSpPr>
          <p:nvPr>
            <p:ph type="sldNum" sz="quarter" idx="12"/>
          </p:nvPr>
        </p:nvSpPr>
        <p:spPr/>
        <p:txBody>
          <a:bodyPr/>
          <a:lstStyle/>
          <a:p>
            <a:fld id="{692584FB-82F3-4746-96E7-5BA049B28189}" type="slidenum">
              <a:rPr lang="en-US" smtClean="0"/>
              <a:t>35</a:t>
            </a:fld>
            <a:endParaRPr lang="en-US"/>
          </a:p>
        </p:txBody>
      </p:sp>
    </p:spTree>
    <p:extLst>
      <p:ext uri="{BB962C8B-B14F-4D97-AF65-F5344CB8AC3E}">
        <p14:creationId xmlns:p14="http://schemas.microsoft.com/office/powerpoint/2010/main" val="177126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599" y="914400"/>
            <a:ext cx="8039485" cy="2862322"/>
          </a:xfrm>
          <a:prstGeom prst="rect">
            <a:avLst/>
          </a:prstGeom>
          <a:ln>
            <a:noFill/>
          </a:ln>
        </p:spPr>
        <p:txBody>
          <a:bodyPr wrap="square">
            <a:spAutoFit/>
          </a:bodyPr>
          <a:lstStyle/>
          <a:p>
            <a:pPr marL="285750" indent="-285750">
              <a:buFont typeface="Arial" panose="020B0604020202020204" pitchFamily="34" charset="0"/>
              <a:buChar char="•"/>
            </a:pPr>
            <a:r>
              <a:rPr lang="en-US" dirty="0"/>
              <a:t>Feature Size Bias</a:t>
            </a:r>
          </a:p>
          <a:p>
            <a:pPr marL="742950" lvl="1" indent="-285750">
              <a:buFont typeface="Arial" panose="020B0604020202020204" pitchFamily="34" charset="0"/>
              <a:buChar char="•"/>
            </a:pPr>
            <a:r>
              <a:rPr lang="en-US" dirty="0" err="1"/>
              <a:t>Litho</a:t>
            </a:r>
            <a:r>
              <a:rPr lang="en-US" dirty="0"/>
              <a:t> Bias</a:t>
            </a:r>
          </a:p>
          <a:p>
            <a:pPr marL="1200150" lvl="2" indent="-285750">
              <a:buFont typeface="Arial" panose="020B0604020202020204" pitchFamily="34" charset="0"/>
              <a:buChar char="•"/>
            </a:pPr>
            <a:r>
              <a:rPr lang="en-US" dirty="0"/>
              <a:t>Mask Size vs. Actual PR Size</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Plasma Etch Bias</a:t>
            </a:r>
          </a:p>
          <a:p>
            <a:pPr marL="1200150" lvl="2" indent="-285750">
              <a:buFont typeface="Arial" panose="020B0604020202020204" pitchFamily="34" charset="0"/>
              <a:buChar char="•"/>
            </a:pPr>
            <a:r>
              <a:rPr lang="en-US" dirty="0"/>
              <a:t>Plasma etch erosion of photoresist mask sidewalls may affect slope and roughness of the target material sidewall.</a:t>
            </a:r>
          </a:p>
          <a:p>
            <a:pPr marL="1200150" lvl="2" indent="-285750">
              <a:buFont typeface="Arial" panose="020B0604020202020204" pitchFamily="34" charset="0"/>
              <a:buChar char="•"/>
            </a:pPr>
            <a:r>
              <a:rPr lang="en-US" dirty="0"/>
              <a:t>It may change final feature size.  </a:t>
            </a:r>
          </a:p>
          <a:p>
            <a:pPr marL="1200150" lvl="2" indent="-285750">
              <a:buFont typeface="Arial" panose="020B0604020202020204" pitchFamily="34" charset="0"/>
              <a:buChar char="•"/>
            </a:pPr>
            <a:r>
              <a:rPr lang="en-US" dirty="0"/>
              <a:t>The mask may need to be “biased” to compensate for the feature size change.</a:t>
            </a:r>
          </a:p>
        </p:txBody>
      </p:sp>
      <p:sp>
        <p:nvSpPr>
          <p:cNvPr id="9" name="TextBox 8"/>
          <p:cNvSpPr txBox="1"/>
          <p:nvPr/>
        </p:nvSpPr>
        <p:spPr>
          <a:xfrm>
            <a:off x="457200" y="310004"/>
            <a:ext cx="1640193" cy="523220"/>
          </a:xfrm>
          <a:prstGeom prst="rect">
            <a:avLst/>
          </a:prstGeom>
          <a:noFill/>
        </p:spPr>
        <p:txBody>
          <a:bodyPr wrap="none" rtlCol="0">
            <a:spAutoFit/>
          </a:bodyPr>
          <a:lstStyle/>
          <a:p>
            <a:r>
              <a:rPr lang="en-US" sz="2800" dirty="0">
                <a:solidFill>
                  <a:schemeClr val="accent1">
                    <a:lumMod val="75000"/>
                  </a:schemeClr>
                </a:solidFill>
              </a:rPr>
              <a:t>Mask Bias</a:t>
            </a:r>
          </a:p>
        </p:txBody>
      </p:sp>
      <p:cxnSp>
        <p:nvCxnSpPr>
          <p:cNvPr id="10" name="Straight Connector 9"/>
          <p:cNvCxnSpPr/>
          <p:nvPr/>
        </p:nvCxnSpPr>
        <p:spPr>
          <a:xfrm>
            <a:off x="457200" y="79985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816732" y="5257800"/>
            <a:ext cx="4812668" cy="4572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2" name="Rectangle 21"/>
          <p:cNvSpPr/>
          <p:nvPr/>
        </p:nvSpPr>
        <p:spPr>
          <a:xfrm>
            <a:off x="1816732" y="4572000"/>
            <a:ext cx="1536068" cy="685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3" name="Rectangle 22"/>
          <p:cNvSpPr/>
          <p:nvPr/>
        </p:nvSpPr>
        <p:spPr>
          <a:xfrm>
            <a:off x="5093332" y="4572000"/>
            <a:ext cx="1536068" cy="685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4" name="Freeform 23"/>
          <p:cNvSpPr/>
          <p:nvPr/>
        </p:nvSpPr>
        <p:spPr>
          <a:xfrm>
            <a:off x="3322622" y="4545366"/>
            <a:ext cx="162962" cy="712434"/>
          </a:xfrm>
          <a:custGeom>
            <a:avLst/>
            <a:gdLst>
              <a:gd name="connsiteX0" fmla="*/ 27160 w 162962"/>
              <a:gd name="connsiteY0" fmla="*/ 0 h 712434"/>
              <a:gd name="connsiteX1" fmla="*/ 45267 w 162962"/>
              <a:gd name="connsiteY1" fmla="*/ 45268 h 712434"/>
              <a:gd name="connsiteX2" fmla="*/ 72428 w 162962"/>
              <a:gd name="connsiteY2" fmla="*/ 99589 h 712434"/>
              <a:gd name="connsiteX3" fmla="*/ 99588 w 162962"/>
              <a:gd name="connsiteY3" fmla="*/ 262551 h 712434"/>
              <a:gd name="connsiteX4" fmla="*/ 126748 w 162962"/>
              <a:gd name="connsiteY4" fmla="*/ 407406 h 712434"/>
              <a:gd name="connsiteX5" fmla="*/ 135802 w 162962"/>
              <a:gd name="connsiteY5" fmla="*/ 488888 h 712434"/>
              <a:gd name="connsiteX6" fmla="*/ 162962 w 162962"/>
              <a:gd name="connsiteY6" fmla="*/ 697117 h 712434"/>
              <a:gd name="connsiteX7" fmla="*/ 27160 w 162962"/>
              <a:gd name="connsiteY7" fmla="*/ 688064 h 712434"/>
              <a:gd name="connsiteX8" fmla="*/ 36214 w 162962"/>
              <a:gd name="connsiteY8" fmla="*/ 651850 h 712434"/>
              <a:gd name="connsiteX9" fmla="*/ 18107 w 162962"/>
              <a:gd name="connsiteY9" fmla="*/ 543208 h 712434"/>
              <a:gd name="connsiteX10" fmla="*/ 0 w 162962"/>
              <a:gd name="connsiteY10" fmla="*/ 135802 h 712434"/>
              <a:gd name="connsiteX11" fmla="*/ 18107 w 162962"/>
              <a:gd name="connsiteY11" fmla="*/ 54321 h 71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962" h="712434">
                <a:moveTo>
                  <a:pt x="27160" y="0"/>
                </a:moveTo>
                <a:cubicBezTo>
                  <a:pt x="33196" y="15089"/>
                  <a:pt x="37999" y="30732"/>
                  <a:pt x="45267" y="45268"/>
                </a:cubicBezTo>
                <a:cubicBezTo>
                  <a:pt x="67394" y="89522"/>
                  <a:pt x="61050" y="54077"/>
                  <a:pt x="72428" y="99589"/>
                </a:cubicBezTo>
                <a:cubicBezTo>
                  <a:pt x="106207" y="234709"/>
                  <a:pt x="77889" y="126935"/>
                  <a:pt x="99588" y="262551"/>
                </a:cubicBezTo>
                <a:cubicBezTo>
                  <a:pt x="107350" y="311060"/>
                  <a:pt x="121323" y="358580"/>
                  <a:pt x="126748" y="407406"/>
                </a:cubicBezTo>
                <a:cubicBezTo>
                  <a:pt x="129766" y="434567"/>
                  <a:pt x="132990" y="461705"/>
                  <a:pt x="135802" y="488888"/>
                </a:cubicBezTo>
                <a:cubicBezTo>
                  <a:pt x="155812" y="682313"/>
                  <a:pt x="134578" y="611962"/>
                  <a:pt x="162962" y="697117"/>
                </a:cubicBezTo>
                <a:cubicBezTo>
                  <a:pt x="114199" y="713372"/>
                  <a:pt x="94331" y="724703"/>
                  <a:pt x="27160" y="688064"/>
                </a:cubicBezTo>
                <a:cubicBezTo>
                  <a:pt x="16236" y="682106"/>
                  <a:pt x="33196" y="663921"/>
                  <a:pt x="36214" y="651850"/>
                </a:cubicBezTo>
                <a:cubicBezTo>
                  <a:pt x="25091" y="607362"/>
                  <a:pt x="21209" y="598006"/>
                  <a:pt x="18107" y="543208"/>
                </a:cubicBezTo>
                <a:cubicBezTo>
                  <a:pt x="10425" y="407489"/>
                  <a:pt x="6036" y="271604"/>
                  <a:pt x="0" y="135802"/>
                </a:cubicBezTo>
                <a:cubicBezTo>
                  <a:pt x="10007" y="65748"/>
                  <a:pt x="-491" y="91514"/>
                  <a:pt x="18107" y="54321"/>
                </a:cubicBezTo>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977263" y="4535311"/>
            <a:ext cx="149142" cy="722489"/>
          </a:xfrm>
          <a:custGeom>
            <a:avLst/>
            <a:gdLst>
              <a:gd name="connsiteX0" fmla="*/ 146594 w 149142"/>
              <a:gd name="connsiteY0" fmla="*/ 34425 h 722489"/>
              <a:gd name="connsiteX1" fmla="*/ 128487 w 149142"/>
              <a:gd name="connsiteY1" fmla="*/ 586687 h 722489"/>
              <a:gd name="connsiteX2" fmla="*/ 119434 w 149142"/>
              <a:gd name="connsiteY2" fmla="*/ 704382 h 722489"/>
              <a:gd name="connsiteX3" fmla="*/ 37952 w 149142"/>
              <a:gd name="connsiteY3" fmla="*/ 722489 h 722489"/>
              <a:gd name="connsiteX4" fmla="*/ 1739 w 149142"/>
              <a:gd name="connsiteY4" fmla="*/ 713435 h 722489"/>
              <a:gd name="connsiteX5" fmla="*/ 10792 w 149142"/>
              <a:gd name="connsiteY5" fmla="*/ 677221 h 722489"/>
              <a:gd name="connsiteX6" fmla="*/ 28899 w 149142"/>
              <a:gd name="connsiteY6" fmla="*/ 568580 h 722489"/>
              <a:gd name="connsiteX7" fmla="*/ 56059 w 149142"/>
              <a:gd name="connsiteY7" fmla="*/ 450885 h 722489"/>
              <a:gd name="connsiteX8" fmla="*/ 65113 w 149142"/>
              <a:gd name="connsiteY8" fmla="*/ 351297 h 722489"/>
              <a:gd name="connsiteX9" fmla="*/ 83220 w 149142"/>
              <a:gd name="connsiteY9" fmla="*/ 296976 h 722489"/>
              <a:gd name="connsiteX10" fmla="*/ 92273 w 149142"/>
              <a:gd name="connsiteY10" fmla="*/ 260762 h 722489"/>
              <a:gd name="connsiteX11" fmla="*/ 110380 w 149142"/>
              <a:gd name="connsiteY11" fmla="*/ 152120 h 722489"/>
              <a:gd name="connsiteX12" fmla="*/ 146594 w 149142"/>
              <a:gd name="connsiteY12" fmla="*/ 61586 h 722489"/>
              <a:gd name="connsiteX13" fmla="*/ 146594 w 149142"/>
              <a:gd name="connsiteY13" fmla="*/ 34425 h 72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42" h="722489">
                <a:moveTo>
                  <a:pt x="146594" y="34425"/>
                </a:moveTo>
                <a:cubicBezTo>
                  <a:pt x="143576" y="121942"/>
                  <a:pt x="136104" y="438150"/>
                  <a:pt x="128487" y="586687"/>
                </a:cubicBezTo>
                <a:cubicBezTo>
                  <a:pt x="126472" y="625983"/>
                  <a:pt x="141260" y="671643"/>
                  <a:pt x="119434" y="704382"/>
                </a:cubicBezTo>
                <a:cubicBezTo>
                  <a:pt x="104000" y="727532"/>
                  <a:pt x="65113" y="716453"/>
                  <a:pt x="37952" y="722489"/>
                </a:cubicBezTo>
                <a:cubicBezTo>
                  <a:pt x="25881" y="719471"/>
                  <a:pt x="8141" y="724104"/>
                  <a:pt x="1739" y="713435"/>
                </a:cubicBezTo>
                <a:cubicBezTo>
                  <a:pt x="-4663" y="702765"/>
                  <a:pt x="8499" y="689451"/>
                  <a:pt x="10792" y="677221"/>
                </a:cubicBezTo>
                <a:cubicBezTo>
                  <a:pt x="17558" y="641137"/>
                  <a:pt x="22519" y="604735"/>
                  <a:pt x="28899" y="568580"/>
                </a:cubicBezTo>
                <a:cubicBezTo>
                  <a:pt x="37261" y="521197"/>
                  <a:pt x="43231" y="502198"/>
                  <a:pt x="56059" y="450885"/>
                </a:cubicBezTo>
                <a:cubicBezTo>
                  <a:pt x="59077" y="417689"/>
                  <a:pt x="59320" y="384123"/>
                  <a:pt x="65113" y="351297"/>
                </a:cubicBezTo>
                <a:cubicBezTo>
                  <a:pt x="68430" y="332501"/>
                  <a:pt x="77736" y="315258"/>
                  <a:pt x="83220" y="296976"/>
                </a:cubicBezTo>
                <a:cubicBezTo>
                  <a:pt x="86795" y="285058"/>
                  <a:pt x="89980" y="272992"/>
                  <a:pt x="92273" y="260762"/>
                </a:cubicBezTo>
                <a:cubicBezTo>
                  <a:pt x="99039" y="224677"/>
                  <a:pt x="102416" y="187959"/>
                  <a:pt x="110380" y="152120"/>
                </a:cubicBezTo>
                <a:cubicBezTo>
                  <a:pt x="123062" y="95053"/>
                  <a:pt x="126806" y="107760"/>
                  <a:pt x="146594" y="61586"/>
                </a:cubicBezTo>
                <a:cubicBezTo>
                  <a:pt x="150353" y="52814"/>
                  <a:pt x="149612" y="-53092"/>
                  <a:pt x="146594" y="34425"/>
                </a:cubicBez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816732" y="4107535"/>
            <a:ext cx="1420718" cy="4572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46486" y="4123853"/>
            <a:ext cx="1383668" cy="4572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a:off x="3219344" y="4094443"/>
            <a:ext cx="206555" cy="477557"/>
          </a:xfrm>
          <a:custGeom>
            <a:avLst/>
            <a:gdLst>
              <a:gd name="connsiteX0" fmla="*/ 27161 w 206555"/>
              <a:gd name="connsiteY0" fmla="*/ 470780 h 477557"/>
              <a:gd name="connsiteX1" fmla="*/ 199177 w 206555"/>
              <a:gd name="connsiteY1" fmla="*/ 461727 h 477557"/>
              <a:gd name="connsiteX2" fmla="*/ 181070 w 206555"/>
              <a:gd name="connsiteY2" fmla="*/ 389299 h 477557"/>
              <a:gd name="connsiteX3" fmla="*/ 172016 w 206555"/>
              <a:gd name="connsiteY3" fmla="*/ 362139 h 477557"/>
              <a:gd name="connsiteX4" fmla="*/ 153909 w 206555"/>
              <a:gd name="connsiteY4" fmla="*/ 280658 h 477557"/>
              <a:gd name="connsiteX5" fmla="*/ 126749 w 206555"/>
              <a:gd name="connsiteY5" fmla="*/ 81481 h 477557"/>
              <a:gd name="connsiteX6" fmla="*/ 108642 w 206555"/>
              <a:gd name="connsiteY6" fmla="*/ 27161 h 477557"/>
              <a:gd name="connsiteX7" fmla="*/ 9054 w 206555"/>
              <a:gd name="connsiteY7" fmla="*/ 0 h 477557"/>
              <a:gd name="connsiteX8" fmla="*/ 18107 w 206555"/>
              <a:gd name="connsiteY8" fmla="*/ 45268 h 477557"/>
              <a:gd name="connsiteX9" fmla="*/ 0 w 206555"/>
              <a:gd name="connsiteY9" fmla="*/ 253497 h 477557"/>
              <a:gd name="connsiteX10" fmla="*/ 18107 w 206555"/>
              <a:gd name="connsiteY10" fmla="*/ 443620 h 477557"/>
              <a:gd name="connsiteX11" fmla="*/ 27161 w 206555"/>
              <a:gd name="connsiteY11" fmla="*/ 470780 h 47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555" h="477557">
                <a:moveTo>
                  <a:pt x="27161" y="470780"/>
                </a:moveTo>
                <a:cubicBezTo>
                  <a:pt x="57339" y="473798"/>
                  <a:pt x="148432" y="488592"/>
                  <a:pt x="199177" y="461727"/>
                </a:cubicBezTo>
                <a:cubicBezTo>
                  <a:pt x="221171" y="450083"/>
                  <a:pt x="187618" y="413308"/>
                  <a:pt x="181070" y="389299"/>
                </a:cubicBezTo>
                <a:cubicBezTo>
                  <a:pt x="178559" y="380092"/>
                  <a:pt x="174331" y="371397"/>
                  <a:pt x="172016" y="362139"/>
                </a:cubicBezTo>
                <a:cubicBezTo>
                  <a:pt x="165268" y="335147"/>
                  <a:pt x="159945" y="307818"/>
                  <a:pt x="153909" y="280658"/>
                </a:cubicBezTo>
                <a:cubicBezTo>
                  <a:pt x="138590" y="4895"/>
                  <a:pt x="170555" y="190996"/>
                  <a:pt x="126749" y="81481"/>
                </a:cubicBezTo>
                <a:cubicBezTo>
                  <a:pt x="119661" y="63760"/>
                  <a:pt x="126749" y="33197"/>
                  <a:pt x="108642" y="27161"/>
                </a:cubicBezTo>
                <a:cubicBezTo>
                  <a:pt x="57874" y="10237"/>
                  <a:pt x="90740" y="20422"/>
                  <a:pt x="9054" y="0"/>
                </a:cubicBezTo>
                <a:cubicBezTo>
                  <a:pt x="12072" y="15089"/>
                  <a:pt x="18107" y="29880"/>
                  <a:pt x="18107" y="45268"/>
                </a:cubicBezTo>
                <a:cubicBezTo>
                  <a:pt x="18107" y="138737"/>
                  <a:pt x="11316" y="174289"/>
                  <a:pt x="0" y="253497"/>
                </a:cubicBezTo>
                <a:cubicBezTo>
                  <a:pt x="6036" y="316871"/>
                  <a:pt x="10211" y="380451"/>
                  <a:pt x="18107" y="443620"/>
                </a:cubicBezTo>
                <a:cubicBezTo>
                  <a:pt x="22218" y="476506"/>
                  <a:pt x="-3017" y="467762"/>
                  <a:pt x="27161" y="470780"/>
                </a:cubicBez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9" name="Freeform 28"/>
          <p:cNvSpPr/>
          <p:nvPr/>
        </p:nvSpPr>
        <p:spPr>
          <a:xfrm>
            <a:off x="5051834" y="4128380"/>
            <a:ext cx="217285" cy="459450"/>
          </a:xfrm>
          <a:custGeom>
            <a:avLst/>
            <a:gdLst>
              <a:gd name="connsiteX0" fmla="*/ 0 w 217285"/>
              <a:gd name="connsiteY0" fmla="*/ 443620 h 487400"/>
              <a:gd name="connsiteX1" fmla="*/ 208229 w 217285"/>
              <a:gd name="connsiteY1" fmla="*/ 407406 h 487400"/>
              <a:gd name="connsiteX2" fmla="*/ 217283 w 217285"/>
              <a:gd name="connsiteY2" fmla="*/ 371192 h 487400"/>
              <a:gd name="connsiteX3" fmla="*/ 199176 w 217285"/>
              <a:gd name="connsiteY3" fmla="*/ 63374 h 487400"/>
              <a:gd name="connsiteX4" fmla="*/ 162962 w 217285"/>
              <a:gd name="connsiteY4" fmla="*/ 0 h 487400"/>
              <a:gd name="connsiteX5" fmla="*/ 108641 w 217285"/>
              <a:gd name="connsiteY5" fmla="*/ 27161 h 487400"/>
              <a:gd name="connsiteX6" fmla="*/ 99588 w 217285"/>
              <a:gd name="connsiteY6" fmla="*/ 72428 h 487400"/>
              <a:gd name="connsiteX7" fmla="*/ 81481 w 217285"/>
              <a:gd name="connsiteY7" fmla="*/ 126749 h 487400"/>
              <a:gd name="connsiteX8" fmla="*/ 54320 w 217285"/>
              <a:gd name="connsiteY8" fmla="*/ 271604 h 487400"/>
              <a:gd name="connsiteX9" fmla="*/ 27160 w 217285"/>
              <a:gd name="connsiteY9" fmla="*/ 334978 h 487400"/>
              <a:gd name="connsiteX10" fmla="*/ 36214 w 217285"/>
              <a:gd name="connsiteY10" fmla="*/ 452673 h 487400"/>
              <a:gd name="connsiteX11" fmla="*/ 217283 w 217285"/>
              <a:gd name="connsiteY11" fmla="*/ 425513 h 4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285" h="487400">
                <a:moveTo>
                  <a:pt x="0" y="443620"/>
                </a:moveTo>
                <a:cubicBezTo>
                  <a:pt x="48328" y="441204"/>
                  <a:pt x="169171" y="475758"/>
                  <a:pt x="208229" y="407406"/>
                </a:cubicBezTo>
                <a:cubicBezTo>
                  <a:pt x="214402" y="396603"/>
                  <a:pt x="214265" y="383263"/>
                  <a:pt x="217283" y="371192"/>
                </a:cubicBezTo>
                <a:cubicBezTo>
                  <a:pt x="211247" y="268586"/>
                  <a:pt x="207059" y="165855"/>
                  <a:pt x="199176" y="63374"/>
                </a:cubicBezTo>
                <a:cubicBezTo>
                  <a:pt x="195245" y="12276"/>
                  <a:pt x="197794" y="23222"/>
                  <a:pt x="162962" y="0"/>
                </a:cubicBezTo>
                <a:cubicBezTo>
                  <a:pt x="149022" y="4647"/>
                  <a:pt x="116899" y="12709"/>
                  <a:pt x="108641" y="27161"/>
                </a:cubicBezTo>
                <a:cubicBezTo>
                  <a:pt x="101006" y="40521"/>
                  <a:pt x="103637" y="57582"/>
                  <a:pt x="99588" y="72428"/>
                </a:cubicBezTo>
                <a:cubicBezTo>
                  <a:pt x="94566" y="90842"/>
                  <a:pt x="87517" y="108642"/>
                  <a:pt x="81481" y="126749"/>
                </a:cubicBezTo>
                <a:cubicBezTo>
                  <a:pt x="68326" y="258286"/>
                  <a:pt x="83403" y="174659"/>
                  <a:pt x="54320" y="271604"/>
                </a:cubicBezTo>
                <a:cubicBezTo>
                  <a:pt x="38376" y="324752"/>
                  <a:pt x="55888" y="291887"/>
                  <a:pt x="27160" y="334978"/>
                </a:cubicBezTo>
                <a:cubicBezTo>
                  <a:pt x="20370" y="362140"/>
                  <a:pt x="-4740" y="439642"/>
                  <a:pt x="36214" y="452673"/>
                </a:cubicBezTo>
                <a:cubicBezTo>
                  <a:pt x="220286" y="511242"/>
                  <a:pt x="217283" y="491394"/>
                  <a:pt x="217283" y="425513"/>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B8D3BAC-506E-461C-AE32-B22260018141}"/>
              </a:ext>
            </a:extLst>
          </p:cNvPr>
          <p:cNvPicPr>
            <a:picLocks noChangeAspect="1"/>
          </p:cNvPicPr>
          <p:nvPr/>
        </p:nvPicPr>
        <p:blipFill>
          <a:blip r:embed="rId3"/>
          <a:stretch>
            <a:fillRect/>
          </a:stretch>
        </p:blipFill>
        <p:spPr>
          <a:xfrm>
            <a:off x="18474" y="6308148"/>
            <a:ext cx="3486726" cy="525826"/>
          </a:xfrm>
          <a:prstGeom prst="rect">
            <a:avLst/>
          </a:prstGeom>
        </p:spPr>
      </p:pic>
      <p:sp>
        <p:nvSpPr>
          <p:cNvPr id="3" name="Footer Placeholder 2">
            <a:extLst>
              <a:ext uri="{FF2B5EF4-FFF2-40B4-BE49-F238E27FC236}">
                <a16:creationId xmlns:a16="http://schemas.microsoft.com/office/drawing/2014/main" id="{8CFA6174-A44D-4F48-BD08-B3880BD958D2}"/>
              </a:ext>
            </a:extLst>
          </p:cNvPr>
          <p:cNvSpPr>
            <a:spLocks noGrp="1"/>
          </p:cNvSpPr>
          <p:nvPr>
            <p:ph type="ftr" sz="quarter" idx="11"/>
          </p:nvPr>
        </p:nvSpPr>
        <p:spPr/>
        <p:txBody>
          <a:bodyPr/>
          <a:lstStyle/>
          <a:p>
            <a:r>
              <a:rPr lang="en-US" dirty="0"/>
              <a:t>B. Lewis</a:t>
            </a:r>
          </a:p>
        </p:txBody>
      </p:sp>
      <p:sp>
        <p:nvSpPr>
          <p:cNvPr id="4" name="Slide Number Placeholder 3">
            <a:extLst>
              <a:ext uri="{FF2B5EF4-FFF2-40B4-BE49-F238E27FC236}">
                <a16:creationId xmlns:a16="http://schemas.microsoft.com/office/drawing/2014/main" id="{09340BB5-7CDF-4879-92B9-3591E33A9B90}"/>
              </a:ext>
            </a:extLst>
          </p:cNvPr>
          <p:cNvSpPr>
            <a:spLocks noGrp="1"/>
          </p:cNvSpPr>
          <p:nvPr>
            <p:ph type="sldNum" sz="quarter" idx="12"/>
          </p:nvPr>
        </p:nvSpPr>
        <p:spPr/>
        <p:txBody>
          <a:bodyPr/>
          <a:lstStyle/>
          <a:p>
            <a:fld id="{692584FB-82F3-4746-96E7-5BA049B28189}" type="slidenum">
              <a:rPr lang="en-US" smtClean="0"/>
              <a:t>36</a:t>
            </a:fld>
            <a:endParaRPr lang="en-US"/>
          </a:p>
        </p:txBody>
      </p:sp>
    </p:spTree>
    <p:extLst>
      <p:ext uri="{BB962C8B-B14F-4D97-AF65-F5344CB8AC3E}">
        <p14:creationId xmlns:p14="http://schemas.microsoft.com/office/powerpoint/2010/main" val="1280862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868702"/>
            <a:ext cx="8039485" cy="369332"/>
          </a:xfrm>
          <a:prstGeom prst="rect">
            <a:avLst/>
          </a:prstGeom>
          <a:ln>
            <a:solidFill>
              <a:schemeClr val="tx1"/>
            </a:solidFill>
          </a:ln>
        </p:spPr>
        <p:txBody>
          <a:bodyPr wrap="square">
            <a:spAutoFit/>
          </a:bodyPr>
          <a:lstStyle/>
          <a:p>
            <a:pPr marL="742950" lvl="1" indent="-285750">
              <a:buFont typeface="Arial" panose="020B0604020202020204" pitchFamily="34" charset="0"/>
              <a:buChar char="•"/>
            </a:pPr>
            <a:r>
              <a:rPr lang="en-US" dirty="0"/>
              <a:t>Wet Etch Undercut</a:t>
            </a:r>
          </a:p>
        </p:txBody>
      </p:sp>
      <p:sp>
        <p:nvSpPr>
          <p:cNvPr id="2" name="Rectangle 1"/>
          <p:cNvSpPr/>
          <p:nvPr/>
        </p:nvSpPr>
        <p:spPr>
          <a:xfrm>
            <a:off x="4487341" y="1818270"/>
            <a:ext cx="35814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926025" y="2127344"/>
            <a:ext cx="276883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63631" y="2014506"/>
            <a:ext cx="331419"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4734" y="2196843"/>
            <a:ext cx="0" cy="36709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21046" y="1818270"/>
            <a:ext cx="1345954" cy="923330"/>
          </a:xfrm>
          <a:prstGeom prst="rect">
            <a:avLst/>
          </a:prstGeom>
          <a:noFill/>
        </p:spPr>
        <p:txBody>
          <a:bodyPr wrap="square" rtlCol="0">
            <a:spAutoFit/>
          </a:bodyPr>
          <a:lstStyle/>
          <a:p>
            <a:r>
              <a:rPr lang="en-US" dirty="0"/>
              <a:t>1um etch = 1um undercut</a:t>
            </a:r>
          </a:p>
        </p:txBody>
      </p:sp>
      <p:sp>
        <p:nvSpPr>
          <p:cNvPr id="27" name="Freeform 26"/>
          <p:cNvSpPr/>
          <p:nvPr/>
        </p:nvSpPr>
        <p:spPr>
          <a:xfrm>
            <a:off x="4421823" y="2116705"/>
            <a:ext cx="3667395" cy="445049"/>
          </a:xfrm>
          <a:custGeom>
            <a:avLst/>
            <a:gdLst>
              <a:gd name="connsiteX0" fmla="*/ 452927 w 3667395"/>
              <a:gd name="connsiteY0" fmla="*/ 9214 h 445049"/>
              <a:gd name="connsiteX1" fmla="*/ 452927 w 3667395"/>
              <a:gd name="connsiteY1" fmla="*/ 9214 h 445049"/>
              <a:gd name="connsiteX2" fmla="*/ 1914258 w 3667395"/>
              <a:gd name="connsiteY2" fmla="*/ 26305 h 445049"/>
              <a:gd name="connsiteX3" fmla="*/ 2102266 w 3667395"/>
              <a:gd name="connsiteY3" fmla="*/ 17759 h 445049"/>
              <a:gd name="connsiteX4" fmla="*/ 3375589 w 3667395"/>
              <a:gd name="connsiteY4" fmla="*/ 34851 h 445049"/>
              <a:gd name="connsiteX5" fmla="*/ 3401226 w 3667395"/>
              <a:gd name="connsiteY5" fmla="*/ 43397 h 445049"/>
              <a:gd name="connsiteX6" fmla="*/ 3409772 w 3667395"/>
              <a:gd name="connsiteY6" fmla="*/ 69034 h 445049"/>
              <a:gd name="connsiteX7" fmla="*/ 3452501 w 3667395"/>
              <a:gd name="connsiteY7" fmla="*/ 120309 h 445049"/>
              <a:gd name="connsiteX8" fmla="*/ 3469593 w 3667395"/>
              <a:gd name="connsiteY8" fmla="*/ 180129 h 445049"/>
              <a:gd name="connsiteX9" fmla="*/ 3486684 w 3667395"/>
              <a:gd name="connsiteY9" fmla="*/ 214313 h 445049"/>
              <a:gd name="connsiteX10" fmla="*/ 3512322 w 3667395"/>
              <a:gd name="connsiteY10" fmla="*/ 239950 h 445049"/>
              <a:gd name="connsiteX11" fmla="*/ 3546505 w 3667395"/>
              <a:gd name="connsiteY11" fmla="*/ 299771 h 445049"/>
              <a:gd name="connsiteX12" fmla="*/ 3572142 w 3667395"/>
              <a:gd name="connsiteY12" fmla="*/ 308316 h 445049"/>
              <a:gd name="connsiteX13" fmla="*/ 3580688 w 3667395"/>
              <a:gd name="connsiteY13" fmla="*/ 333954 h 445049"/>
              <a:gd name="connsiteX14" fmla="*/ 3631963 w 3667395"/>
              <a:gd name="connsiteY14" fmla="*/ 376683 h 445049"/>
              <a:gd name="connsiteX15" fmla="*/ 3640509 w 3667395"/>
              <a:gd name="connsiteY15" fmla="*/ 402320 h 445049"/>
              <a:gd name="connsiteX16" fmla="*/ 3666146 w 3667395"/>
              <a:gd name="connsiteY16" fmla="*/ 419412 h 445049"/>
              <a:gd name="connsiteX17" fmla="*/ 3614871 w 3667395"/>
              <a:gd name="connsiteY17" fmla="*/ 427958 h 445049"/>
              <a:gd name="connsiteX18" fmla="*/ 3555051 w 3667395"/>
              <a:gd name="connsiteY18" fmla="*/ 436503 h 445049"/>
              <a:gd name="connsiteX19" fmla="*/ 3264494 w 3667395"/>
              <a:gd name="connsiteY19" fmla="*/ 427958 h 445049"/>
              <a:gd name="connsiteX20" fmla="*/ 1828800 w 3667395"/>
              <a:gd name="connsiteY20" fmla="*/ 445049 h 445049"/>
              <a:gd name="connsiteX21" fmla="*/ 752030 w 3667395"/>
              <a:gd name="connsiteY21" fmla="*/ 436503 h 445049"/>
              <a:gd name="connsiteX22" fmla="*/ 0 w 3667395"/>
              <a:gd name="connsiteY22" fmla="*/ 419412 h 445049"/>
              <a:gd name="connsiteX23" fmla="*/ 17092 w 3667395"/>
              <a:gd name="connsiteY23" fmla="*/ 393774 h 445049"/>
              <a:gd name="connsiteX24" fmla="*/ 42729 w 3667395"/>
              <a:gd name="connsiteY24" fmla="*/ 385229 h 445049"/>
              <a:gd name="connsiteX25" fmla="*/ 68367 w 3667395"/>
              <a:gd name="connsiteY25" fmla="*/ 368137 h 445049"/>
              <a:gd name="connsiteX26" fmla="*/ 119641 w 3667395"/>
              <a:gd name="connsiteY26" fmla="*/ 342500 h 445049"/>
              <a:gd name="connsiteX27" fmla="*/ 136733 w 3667395"/>
              <a:gd name="connsiteY27" fmla="*/ 316862 h 445049"/>
              <a:gd name="connsiteX28" fmla="*/ 162370 w 3667395"/>
              <a:gd name="connsiteY28" fmla="*/ 308316 h 445049"/>
              <a:gd name="connsiteX29" fmla="*/ 213645 w 3667395"/>
              <a:gd name="connsiteY29" fmla="*/ 265587 h 445049"/>
              <a:gd name="connsiteX30" fmla="*/ 230737 w 3667395"/>
              <a:gd name="connsiteY30" fmla="*/ 239950 h 445049"/>
              <a:gd name="connsiteX31" fmla="*/ 256374 w 3667395"/>
              <a:gd name="connsiteY31" fmla="*/ 205767 h 445049"/>
              <a:gd name="connsiteX32" fmla="*/ 282011 w 3667395"/>
              <a:gd name="connsiteY32" fmla="*/ 180129 h 445049"/>
              <a:gd name="connsiteX33" fmla="*/ 299103 w 3667395"/>
              <a:gd name="connsiteY33" fmla="*/ 145946 h 445049"/>
              <a:gd name="connsiteX34" fmla="*/ 341832 w 3667395"/>
              <a:gd name="connsiteY34" fmla="*/ 86126 h 445049"/>
              <a:gd name="connsiteX35" fmla="*/ 367469 w 3667395"/>
              <a:gd name="connsiteY35" fmla="*/ 26305 h 445049"/>
              <a:gd name="connsiteX36" fmla="*/ 418744 w 3667395"/>
              <a:gd name="connsiteY36" fmla="*/ 668 h 445049"/>
              <a:gd name="connsiteX37" fmla="*/ 452927 w 3667395"/>
              <a:gd name="connsiteY37" fmla="*/ 9214 h 4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67395" h="445049">
                <a:moveTo>
                  <a:pt x="452927" y="9214"/>
                </a:moveTo>
                <a:lnTo>
                  <a:pt x="452927" y="9214"/>
                </a:lnTo>
                <a:lnTo>
                  <a:pt x="1914258" y="26305"/>
                </a:lnTo>
                <a:cubicBezTo>
                  <a:pt x="1976991" y="26630"/>
                  <a:pt x="2039533" y="17392"/>
                  <a:pt x="2102266" y="17759"/>
                </a:cubicBezTo>
                <a:lnTo>
                  <a:pt x="3375589" y="34851"/>
                </a:lnTo>
                <a:cubicBezTo>
                  <a:pt x="3384135" y="37700"/>
                  <a:pt x="3394856" y="37027"/>
                  <a:pt x="3401226" y="43397"/>
                </a:cubicBezTo>
                <a:cubicBezTo>
                  <a:pt x="3407596" y="49767"/>
                  <a:pt x="3405743" y="60977"/>
                  <a:pt x="3409772" y="69034"/>
                </a:cubicBezTo>
                <a:cubicBezTo>
                  <a:pt x="3421670" y="92830"/>
                  <a:pt x="3433600" y="101408"/>
                  <a:pt x="3452501" y="120309"/>
                </a:cubicBezTo>
                <a:cubicBezTo>
                  <a:pt x="3456839" y="137659"/>
                  <a:pt x="3462236" y="162963"/>
                  <a:pt x="3469593" y="180129"/>
                </a:cubicBezTo>
                <a:cubicBezTo>
                  <a:pt x="3474611" y="191838"/>
                  <a:pt x="3479279" y="203946"/>
                  <a:pt x="3486684" y="214313"/>
                </a:cubicBezTo>
                <a:cubicBezTo>
                  <a:pt x="3493709" y="224148"/>
                  <a:pt x="3503776" y="231404"/>
                  <a:pt x="3512322" y="239950"/>
                </a:cubicBezTo>
                <a:cubicBezTo>
                  <a:pt x="3516528" y="248363"/>
                  <a:pt x="3536438" y="291718"/>
                  <a:pt x="3546505" y="299771"/>
                </a:cubicBezTo>
                <a:cubicBezTo>
                  <a:pt x="3553539" y="305398"/>
                  <a:pt x="3563596" y="305468"/>
                  <a:pt x="3572142" y="308316"/>
                </a:cubicBezTo>
                <a:cubicBezTo>
                  <a:pt x="3574991" y="316862"/>
                  <a:pt x="3575691" y="326459"/>
                  <a:pt x="3580688" y="333954"/>
                </a:cubicBezTo>
                <a:cubicBezTo>
                  <a:pt x="3593848" y="353694"/>
                  <a:pt x="3613046" y="364072"/>
                  <a:pt x="3631963" y="376683"/>
                </a:cubicBezTo>
                <a:cubicBezTo>
                  <a:pt x="3634812" y="385229"/>
                  <a:pt x="3634882" y="395286"/>
                  <a:pt x="3640509" y="402320"/>
                </a:cubicBezTo>
                <a:cubicBezTo>
                  <a:pt x="3646925" y="410340"/>
                  <a:pt x="3673409" y="412149"/>
                  <a:pt x="3666146" y="419412"/>
                </a:cubicBezTo>
                <a:cubicBezTo>
                  <a:pt x="3653894" y="431664"/>
                  <a:pt x="3631997" y="425323"/>
                  <a:pt x="3614871" y="427958"/>
                </a:cubicBezTo>
                <a:cubicBezTo>
                  <a:pt x="3594963" y="431021"/>
                  <a:pt x="3574991" y="433655"/>
                  <a:pt x="3555051" y="436503"/>
                </a:cubicBezTo>
                <a:cubicBezTo>
                  <a:pt x="3458199" y="433655"/>
                  <a:pt x="3361388" y="427958"/>
                  <a:pt x="3264494" y="427958"/>
                </a:cubicBezTo>
                <a:cubicBezTo>
                  <a:pt x="2151513" y="427958"/>
                  <a:pt x="2402503" y="418971"/>
                  <a:pt x="1828800" y="445049"/>
                </a:cubicBezTo>
                <a:lnTo>
                  <a:pt x="752030" y="436503"/>
                </a:lnTo>
                <a:cubicBezTo>
                  <a:pt x="54029" y="429759"/>
                  <a:pt x="287003" y="460413"/>
                  <a:pt x="0" y="419412"/>
                </a:cubicBezTo>
                <a:cubicBezTo>
                  <a:pt x="5697" y="410866"/>
                  <a:pt x="9072" y="400190"/>
                  <a:pt x="17092" y="393774"/>
                </a:cubicBezTo>
                <a:cubicBezTo>
                  <a:pt x="24126" y="388147"/>
                  <a:pt x="34672" y="389257"/>
                  <a:pt x="42729" y="385229"/>
                </a:cubicBezTo>
                <a:cubicBezTo>
                  <a:pt x="51916" y="380636"/>
                  <a:pt x="59180" y="372730"/>
                  <a:pt x="68367" y="368137"/>
                </a:cubicBezTo>
                <a:cubicBezTo>
                  <a:pt x="139132" y="332754"/>
                  <a:pt x="46165" y="391483"/>
                  <a:pt x="119641" y="342500"/>
                </a:cubicBezTo>
                <a:cubicBezTo>
                  <a:pt x="125338" y="333954"/>
                  <a:pt x="128713" y="323278"/>
                  <a:pt x="136733" y="316862"/>
                </a:cubicBezTo>
                <a:cubicBezTo>
                  <a:pt x="143767" y="311235"/>
                  <a:pt x="154313" y="312344"/>
                  <a:pt x="162370" y="308316"/>
                </a:cubicBezTo>
                <a:cubicBezTo>
                  <a:pt x="181580" y="298711"/>
                  <a:pt x="200142" y="281791"/>
                  <a:pt x="213645" y="265587"/>
                </a:cubicBezTo>
                <a:cubicBezTo>
                  <a:pt x="220220" y="257697"/>
                  <a:pt x="224767" y="248308"/>
                  <a:pt x="230737" y="239950"/>
                </a:cubicBezTo>
                <a:cubicBezTo>
                  <a:pt x="239016" y="228360"/>
                  <a:pt x="247105" y="216581"/>
                  <a:pt x="256374" y="205767"/>
                </a:cubicBezTo>
                <a:cubicBezTo>
                  <a:pt x="264239" y="196591"/>
                  <a:pt x="274986" y="189964"/>
                  <a:pt x="282011" y="180129"/>
                </a:cubicBezTo>
                <a:cubicBezTo>
                  <a:pt x="289416" y="169763"/>
                  <a:pt x="292782" y="157007"/>
                  <a:pt x="299103" y="145946"/>
                </a:cubicBezTo>
                <a:cubicBezTo>
                  <a:pt x="309098" y="128456"/>
                  <a:pt x="330831" y="100794"/>
                  <a:pt x="341832" y="86126"/>
                </a:cubicBezTo>
                <a:cubicBezTo>
                  <a:pt x="347768" y="68317"/>
                  <a:pt x="355737" y="40383"/>
                  <a:pt x="367469" y="26305"/>
                </a:cubicBezTo>
                <a:cubicBezTo>
                  <a:pt x="376139" y="15901"/>
                  <a:pt x="404818" y="2215"/>
                  <a:pt x="418744" y="668"/>
                </a:cubicBezTo>
                <a:cubicBezTo>
                  <a:pt x="435731" y="-1220"/>
                  <a:pt x="452927" y="668"/>
                  <a:pt x="452927" y="9214"/>
                </a:cubicBez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2819400" y="2561754"/>
            <a:ext cx="61314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65661" y="1813560"/>
            <a:ext cx="779718" cy="369332"/>
          </a:xfrm>
          <a:prstGeom prst="rect">
            <a:avLst/>
          </a:prstGeom>
          <a:noFill/>
        </p:spPr>
        <p:txBody>
          <a:bodyPr wrap="square" rtlCol="0">
            <a:spAutoFit/>
          </a:bodyPr>
          <a:lstStyle/>
          <a:p>
            <a:r>
              <a:rPr lang="en-US" dirty="0"/>
              <a:t>Resist</a:t>
            </a:r>
          </a:p>
        </p:txBody>
      </p:sp>
      <p:sp>
        <p:nvSpPr>
          <p:cNvPr id="33" name="Rectangle 32"/>
          <p:cNvSpPr/>
          <p:nvPr/>
        </p:nvSpPr>
        <p:spPr>
          <a:xfrm>
            <a:off x="2797323" y="1811905"/>
            <a:ext cx="7620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780477" y="2127345"/>
            <a:ext cx="863109" cy="436594"/>
          </a:xfrm>
          <a:custGeom>
            <a:avLst/>
            <a:gdLst>
              <a:gd name="connsiteX0" fmla="*/ 31089 w 863109"/>
              <a:gd name="connsiteY0" fmla="*/ 441472 h 450218"/>
              <a:gd name="connsiteX1" fmla="*/ 31089 w 863109"/>
              <a:gd name="connsiteY1" fmla="*/ 441472 h 450218"/>
              <a:gd name="connsiteX2" fmla="*/ 860031 w 863109"/>
              <a:gd name="connsiteY2" fmla="*/ 432926 h 450218"/>
              <a:gd name="connsiteX3" fmla="*/ 851486 w 863109"/>
              <a:gd name="connsiteY3" fmla="*/ 407288 h 450218"/>
              <a:gd name="connsiteX4" fmla="*/ 791665 w 863109"/>
              <a:gd name="connsiteY4" fmla="*/ 338922 h 450218"/>
              <a:gd name="connsiteX5" fmla="*/ 757482 w 863109"/>
              <a:gd name="connsiteY5" fmla="*/ 287647 h 450218"/>
              <a:gd name="connsiteX6" fmla="*/ 706207 w 863109"/>
              <a:gd name="connsiteY6" fmla="*/ 253464 h 450218"/>
              <a:gd name="connsiteX7" fmla="*/ 646387 w 863109"/>
              <a:gd name="connsiteY7" fmla="*/ 202189 h 450218"/>
              <a:gd name="connsiteX8" fmla="*/ 629295 w 863109"/>
              <a:gd name="connsiteY8" fmla="*/ 176552 h 450218"/>
              <a:gd name="connsiteX9" fmla="*/ 603658 w 863109"/>
              <a:gd name="connsiteY9" fmla="*/ 150915 h 450218"/>
              <a:gd name="connsiteX10" fmla="*/ 586566 w 863109"/>
              <a:gd name="connsiteY10" fmla="*/ 116731 h 450218"/>
              <a:gd name="connsiteX11" fmla="*/ 578020 w 863109"/>
              <a:gd name="connsiteY11" fmla="*/ 91094 h 450218"/>
              <a:gd name="connsiteX12" fmla="*/ 552383 w 863109"/>
              <a:gd name="connsiteY12" fmla="*/ 74002 h 450218"/>
              <a:gd name="connsiteX13" fmla="*/ 543837 w 863109"/>
              <a:gd name="connsiteY13" fmla="*/ 48365 h 450218"/>
              <a:gd name="connsiteX14" fmla="*/ 304555 w 863109"/>
              <a:gd name="connsiteY14" fmla="*/ 14182 h 450218"/>
              <a:gd name="connsiteX15" fmla="*/ 5452 w 863109"/>
              <a:gd name="connsiteY15" fmla="*/ 14182 h 450218"/>
              <a:gd name="connsiteX16" fmla="*/ 22544 w 863109"/>
              <a:gd name="connsiteY16" fmla="*/ 65457 h 450218"/>
              <a:gd name="connsiteX17" fmla="*/ 13998 w 863109"/>
              <a:gd name="connsiteY17" fmla="*/ 279101 h 450218"/>
              <a:gd name="connsiteX18" fmla="*/ 13998 w 863109"/>
              <a:gd name="connsiteY18" fmla="*/ 330376 h 450218"/>
              <a:gd name="connsiteX19" fmla="*/ 22544 w 863109"/>
              <a:gd name="connsiteY19" fmla="*/ 364559 h 450218"/>
              <a:gd name="connsiteX20" fmla="*/ 56727 w 863109"/>
              <a:gd name="connsiteY20" fmla="*/ 450017 h 450218"/>
              <a:gd name="connsiteX21" fmla="*/ 31089 w 863109"/>
              <a:gd name="connsiteY21" fmla="*/ 441472 h 4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3109" h="450218">
                <a:moveTo>
                  <a:pt x="31089" y="441472"/>
                </a:moveTo>
                <a:lnTo>
                  <a:pt x="31089" y="441472"/>
                </a:lnTo>
                <a:lnTo>
                  <a:pt x="860031" y="432926"/>
                </a:lnTo>
                <a:cubicBezTo>
                  <a:pt x="869031" y="432551"/>
                  <a:pt x="855861" y="415163"/>
                  <a:pt x="851486" y="407288"/>
                </a:cubicBezTo>
                <a:cubicBezTo>
                  <a:pt x="822164" y="354508"/>
                  <a:pt x="829114" y="363889"/>
                  <a:pt x="791665" y="338922"/>
                </a:cubicBezTo>
                <a:cubicBezTo>
                  <a:pt x="780271" y="321830"/>
                  <a:pt x="774574" y="299041"/>
                  <a:pt x="757482" y="287647"/>
                </a:cubicBezTo>
                <a:cubicBezTo>
                  <a:pt x="740390" y="276253"/>
                  <a:pt x="722640" y="265789"/>
                  <a:pt x="706207" y="253464"/>
                </a:cubicBezTo>
                <a:cubicBezTo>
                  <a:pt x="681055" y="234600"/>
                  <a:pt x="666228" y="225998"/>
                  <a:pt x="646387" y="202189"/>
                </a:cubicBezTo>
                <a:cubicBezTo>
                  <a:pt x="639812" y="194299"/>
                  <a:pt x="635870" y="184442"/>
                  <a:pt x="629295" y="176552"/>
                </a:cubicBezTo>
                <a:cubicBezTo>
                  <a:pt x="621558" y="167268"/>
                  <a:pt x="610682" y="160749"/>
                  <a:pt x="603658" y="150915"/>
                </a:cubicBezTo>
                <a:cubicBezTo>
                  <a:pt x="596253" y="140548"/>
                  <a:pt x="591584" y="128441"/>
                  <a:pt x="586566" y="116731"/>
                </a:cubicBezTo>
                <a:cubicBezTo>
                  <a:pt x="583018" y="108451"/>
                  <a:pt x="583647" y="98128"/>
                  <a:pt x="578020" y="91094"/>
                </a:cubicBezTo>
                <a:cubicBezTo>
                  <a:pt x="571604" y="83074"/>
                  <a:pt x="560929" y="79699"/>
                  <a:pt x="552383" y="74002"/>
                </a:cubicBezTo>
                <a:cubicBezTo>
                  <a:pt x="549534" y="65456"/>
                  <a:pt x="547866" y="56422"/>
                  <a:pt x="543837" y="48365"/>
                </a:cubicBezTo>
                <a:cubicBezTo>
                  <a:pt x="500468" y="-38371"/>
                  <a:pt x="429938" y="19005"/>
                  <a:pt x="304555" y="14182"/>
                </a:cubicBezTo>
                <a:cubicBezTo>
                  <a:pt x="211793" y="4906"/>
                  <a:pt x="89329" y="-11346"/>
                  <a:pt x="5452" y="14182"/>
                </a:cubicBezTo>
                <a:cubicBezTo>
                  <a:pt x="-11784" y="19428"/>
                  <a:pt x="16847" y="48365"/>
                  <a:pt x="22544" y="65457"/>
                </a:cubicBezTo>
                <a:cubicBezTo>
                  <a:pt x="19695" y="136672"/>
                  <a:pt x="13998" y="207829"/>
                  <a:pt x="13998" y="279101"/>
                </a:cubicBezTo>
                <a:cubicBezTo>
                  <a:pt x="13998" y="347467"/>
                  <a:pt x="36787" y="262012"/>
                  <a:pt x="13998" y="330376"/>
                </a:cubicBezTo>
                <a:cubicBezTo>
                  <a:pt x="16847" y="341770"/>
                  <a:pt x="20758" y="352951"/>
                  <a:pt x="22544" y="364559"/>
                </a:cubicBezTo>
                <a:cubicBezTo>
                  <a:pt x="33987" y="438945"/>
                  <a:pt x="5952" y="437325"/>
                  <a:pt x="56727" y="450017"/>
                </a:cubicBezTo>
                <a:cubicBezTo>
                  <a:pt x="59491" y="450708"/>
                  <a:pt x="62424" y="450017"/>
                  <a:pt x="31089" y="441472"/>
                </a:cubicBez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1379" y="2890672"/>
            <a:ext cx="8039485" cy="1477328"/>
          </a:xfrm>
          <a:prstGeom prst="rect">
            <a:avLst/>
          </a:prstGeom>
          <a:noFill/>
        </p:spPr>
        <p:txBody>
          <a:bodyPr wrap="square" rtlCol="0">
            <a:spAutoFit/>
          </a:bodyPr>
          <a:lstStyle/>
          <a:p>
            <a:pPr marL="742950" lvl="1" indent="-285750">
              <a:buFont typeface="Arial" panose="020B0604020202020204" pitchFamily="34" charset="0"/>
              <a:buChar char="•"/>
            </a:pPr>
            <a:r>
              <a:rPr lang="en-US" dirty="0"/>
              <a:t>Lateral loss is almost as much as vertical.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Mask writers usually have an option to bias the design size to compensate.  On the Heidelberg Laser Writer, “</a:t>
            </a:r>
            <a:r>
              <a:rPr lang="en-US" dirty="0" err="1"/>
              <a:t>spotsize</a:t>
            </a:r>
            <a:r>
              <a:rPr lang="en-US" dirty="0"/>
              <a:t> correction” X and Y can be used to do this within limits as determined by pixel size.</a:t>
            </a:r>
          </a:p>
        </p:txBody>
      </p:sp>
      <p:cxnSp>
        <p:nvCxnSpPr>
          <p:cNvPr id="21" name="Straight Connector 20"/>
          <p:cNvCxnSpPr/>
          <p:nvPr/>
        </p:nvCxnSpPr>
        <p:spPr>
          <a:xfrm>
            <a:off x="463131" y="791308"/>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7CECB35-DB10-4329-A155-2D54E4EB4C5C}"/>
              </a:ext>
            </a:extLst>
          </p:cNvPr>
          <p:cNvPicPr>
            <a:picLocks noChangeAspect="1"/>
          </p:cNvPicPr>
          <p:nvPr/>
        </p:nvPicPr>
        <p:blipFill>
          <a:blip r:embed="rId3"/>
          <a:stretch>
            <a:fillRect/>
          </a:stretch>
        </p:blipFill>
        <p:spPr>
          <a:xfrm>
            <a:off x="18474" y="6308148"/>
            <a:ext cx="3486726" cy="525826"/>
          </a:xfrm>
          <a:prstGeom prst="rect">
            <a:avLst/>
          </a:prstGeom>
        </p:spPr>
      </p:pic>
      <p:sp>
        <p:nvSpPr>
          <p:cNvPr id="12" name="Rectangle 11">
            <a:extLst>
              <a:ext uri="{FF2B5EF4-FFF2-40B4-BE49-F238E27FC236}">
                <a16:creationId xmlns:a16="http://schemas.microsoft.com/office/drawing/2014/main" id="{F90816DA-6668-4112-B1A4-A33989BE337B}"/>
              </a:ext>
            </a:extLst>
          </p:cNvPr>
          <p:cNvSpPr/>
          <p:nvPr/>
        </p:nvSpPr>
        <p:spPr>
          <a:xfrm>
            <a:off x="552257" y="4400039"/>
            <a:ext cx="8039485" cy="1323439"/>
          </a:xfrm>
          <a:prstGeom prst="rect">
            <a:avLst/>
          </a:prstGeom>
          <a:ln>
            <a:solidFill>
              <a:schemeClr val="tx1"/>
            </a:solidFill>
          </a:ln>
        </p:spPr>
        <p:txBody>
          <a:bodyPr wrap="square">
            <a:spAutoFit/>
          </a:bodyPr>
          <a:lstStyle/>
          <a:p>
            <a:pPr marL="285750" indent="-285750">
              <a:buFont typeface="Arial" panose="020B0604020202020204" pitchFamily="34" charset="0"/>
              <a:buChar char="•"/>
            </a:pPr>
            <a:r>
              <a:rPr lang="en-US" sz="4000" dirty="0"/>
              <a:t>How can I determine bias for my process?</a:t>
            </a:r>
          </a:p>
        </p:txBody>
      </p:sp>
      <p:sp>
        <p:nvSpPr>
          <p:cNvPr id="3" name="Footer Placeholder 2">
            <a:extLst>
              <a:ext uri="{FF2B5EF4-FFF2-40B4-BE49-F238E27FC236}">
                <a16:creationId xmlns:a16="http://schemas.microsoft.com/office/drawing/2014/main" id="{B44122C0-BAEB-4069-91F7-2E5F2896AD1F}"/>
              </a:ext>
            </a:extLst>
          </p:cNvPr>
          <p:cNvSpPr>
            <a:spLocks noGrp="1"/>
          </p:cNvSpPr>
          <p:nvPr>
            <p:ph type="ftr" sz="quarter" idx="11"/>
          </p:nvPr>
        </p:nvSpPr>
        <p:spPr/>
        <p:txBody>
          <a:bodyPr/>
          <a:lstStyle/>
          <a:p>
            <a:r>
              <a:rPr lang="en-US"/>
              <a:t>B. Lewis</a:t>
            </a:r>
          </a:p>
        </p:txBody>
      </p:sp>
      <p:sp>
        <p:nvSpPr>
          <p:cNvPr id="20" name="TextBox 19">
            <a:extLst>
              <a:ext uri="{FF2B5EF4-FFF2-40B4-BE49-F238E27FC236}">
                <a16:creationId xmlns:a16="http://schemas.microsoft.com/office/drawing/2014/main" id="{DE0B570B-5444-4023-B5F9-6D719E10EFE2}"/>
              </a:ext>
            </a:extLst>
          </p:cNvPr>
          <p:cNvSpPr txBox="1"/>
          <p:nvPr/>
        </p:nvSpPr>
        <p:spPr>
          <a:xfrm>
            <a:off x="457200" y="310004"/>
            <a:ext cx="1640193" cy="523220"/>
          </a:xfrm>
          <a:prstGeom prst="rect">
            <a:avLst/>
          </a:prstGeom>
          <a:noFill/>
        </p:spPr>
        <p:txBody>
          <a:bodyPr wrap="none" rtlCol="0">
            <a:spAutoFit/>
          </a:bodyPr>
          <a:lstStyle/>
          <a:p>
            <a:r>
              <a:rPr lang="en-US" sz="2800" dirty="0">
                <a:solidFill>
                  <a:schemeClr val="accent1">
                    <a:lumMod val="75000"/>
                  </a:schemeClr>
                </a:solidFill>
              </a:rPr>
              <a:t>Mask Bias</a:t>
            </a:r>
          </a:p>
        </p:txBody>
      </p:sp>
      <p:sp>
        <p:nvSpPr>
          <p:cNvPr id="4" name="Slide Number Placeholder 3">
            <a:extLst>
              <a:ext uri="{FF2B5EF4-FFF2-40B4-BE49-F238E27FC236}">
                <a16:creationId xmlns:a16="http://schemas.microsoft.com/office/drawing/2014/main" id="{B11FA075-5F7C-4DF7-8E1B-F77BAE6E96C5}"/>
              </a:ext>
            </a:extLst>
          </p:cNvPr>
          <p:cNvSpPr>
            <a:spLocks noGrp="1"/>
          </p:cNvSpPr>
          <p:nvPr>
            <p:ph type="sldNum" sz="quarter" idx="12"/>
          </p:nvPr>
        </p:nvSpPr>
        <p:spPr/>
        <p:txBody>
          <a:bodyPr/>
          <a:lstStyle/>
          <a:p>
            <a:fld id="{692584FB-82F3-4746-96E7-5BA049B28189}" type="slidenum">
              <a:rPr lang="en-US" smtClean="0"/>
              <a:t>37</a:t>
            </a:fld>
            <a:endParaRPr lang="en-US"/>
          </a:p>
        </p:txBody>
      </p:sp>
    </p:spTree>
    <p:extLst>
      <p:ext uri="{BB962C8B-B14F-4D97-AF65-F5344CB8AC3E}">
        <p14:creationId xmlns:p14="http://schemas.microsoft.com/office/powerpoint/2010/main" val="73028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C90B34-E45F-4DB3-89B5-D3D8244037E8}"/>
              </a:ext>
            </a:extLst>
          </p:cNvPr>
          <p:cNvSpPr/>
          <p:nvPr/>
        </p:nvSpPr>
        <p:spPr>
          <a:xfrm>
            <a:off x="708837" y="1972879"/>
            <a:ext cx="4147127" cy="399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51A6B58-B40E-4BAE-940B-7C82A72F6518}"/>
              </a:ext>
            </a:extLst>
          </p:cNvPr>
          <p:cNvSpPr/>
          <p:nvPr/>
        </p:nvSpPr>
        <p:spPr>
          <a:xfrm>
            <a:off x="708837" y="1844442"/>
            <a:ext cx="4147127"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CAD5EB-0408-438B-9ADE-D1EC559C4025}"/>
              </a:ext>
            </a:extLst>
          </p:cNvPr>
          <p:cNvSpPr/>
          <p:nvPr/>
        </p:nvSpPr>
        <p:spPr>
          <a:xfrm>
            <a:off x="708837" y="1926382"/>
            <a:ext cx="4147127"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5C0065-AC72-43B2-8522-ADC3398A237F}"/>
              </a:ext>
            </a:extLst>
          </p:cNvPr>
          <p:cNvSpPr txBox="1"/>
          <p:nvPr/>
        </p:nvSpPr>
        <p:spPr>
          <a:xfrm>
            <a:off x="6037064" y="1635118"/>
            <a:ext cx="2444173" cy="738664"/>
          </a:xfrm>
          <a:prstGeom prst="rect">
            <a:avLst/>
          </a:prstGeom>
          <a:noFill/>
        </p:spPr>
        <p:txBody>
          <a:bodyPr wrap="square" rtlCol="0">
            <a:spAutoFit/>
          </a:bodyPr>
          <a:lstStyle/>
          <a:p>
            <a:r>
              <a:rPr lang="en-US" sz="1400" dirty="0"/>
              <a:t>Positive Photoresist – 5200A</a:t>
            </a:r>
          </a:p>
          <a:p>
            <a:r>
              <a:rPr lang="en-US" sz="1400" dirty="0"/>
              <a:t>Iron Oxide 2000A </a:t>
            </a:r>
          </a:p>
          <a:p>
            <a:r>
              <a:rPr lang="en-US" sz="1400" dirty="0"/>
              <a:t>Soda lime glass – 2.3mm</a:t>
            </a:r>
          </a:p>
        </p:txBody>
      </p:sp>
      <p:sp>
        <p:nvSpPr>
          <p:cNvPr id="15" name="TextBox 14">
            <a:extLst>
              <a:ext uri="{FF2B5EF4-FFF2-40B4-BE49-F238E27FC236}">
                <a16:creationId xmlns:a16="http://schemas.microsoft.com/office/drawing/2014/main" id="{7B9BA791-30A8-4FB3-BA7F-8A922311B9E3}"/>
              </a:ext>
            </a:extLst>
          </p:cNvPr>
          <p:cNvSpPr txBox="1"/>
          <p:nvPr/>
        </p:nvSpPr>
        <p:spPr>
          <a:xfrm>
            <a:off x="762000" y="290156"/>
            <a:ext cx="7620000" cy="523220"/>
          </a:xfrm>
          <a:prstGeom prst="rect">
            <a:avLst/>
          </a:prstGeom>
          <a:noFill/>
        </p:spPr>
        <p:txBody>
          <a:bodyPr wrap="square" rtlCol="0">
            <a:spAutoFit/>
          </a:bodyPr>
          <a:lstStyle/>
          <a:p>
            <a:r>
              <a:rPr lang="en-US" sz="2800" dirty="0">
                <a:solidFill>
                  <a:schemeClr val="accent6">
                    <a:lumMod val="75000"/>
                  </a:schemeClr>
                </a:solidFill>
              </a:rPr>
              <a:t>Iron Oxide Photomask</a:t>
            </a:r>
          </a:p>
        </p:txBody>
      </p:sp>
      <p:cxnSp>
        <p:nvCxnSpPr>
          <p:cNvPr id="16" name="Straight Connector 15">
            <a:extLst>
              <a:ext uri="{FF2B5EF4-FFF2-40B4-BE49-F238E27FC236}">
                <a16:creationId xmlns:a16="http://schemas.microsoft.com/office/drawing/2014/main" id="{7E2C3804-5637-45F8-80BD-3B8338E90496}"/>
              </a:ext>
            </a:extLst>
          </p:cNvPr>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161FB5-4359-4DFE-8756-9DF5CDD3467D}"/>
              </a:ext>
            </a:extLst>
          </p:cNvPr>
          <p:cNvCxnSpPr>
            <a:cxnSpLocks/>
            <a:stCxn id="6" idx="3"/>
          </p:cNvCxnSpPr>
          <p:nvPr/>
        </p:nvCxnSpPr>
        <p:spPr>
          <a:xfrm>
            <a:off x="4855964" y="2172638"/>
            <a:ext cx="1181100" cy="732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DD5BB9-1414-44FB-95CD-A4ACC17EA144}"/>
              </a:ext>
            </a:extLst>
          </p:cNvPr>
          <p:cNvCxnSpPr>
            <a:cxnSpLocks/>
            <a:stCxn id="12" idx="3"/>
          </p:cNvCxnSpPr>
          <p:nvPr/>
        </p:nvCxnSpPr>
        <p:spPr>
          <a:xfrm>
            <a:off x="4855964" y="1949242"/>
            <a:ext cx="1219200" cy="590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EBDDFB-8AEE-4CA3-AD7E-C35E721E35B6}"/>
              </a:ext>
            </a:extLst>
          </p:cNvPr>
          <p:cNvCxnSpPr>
            <a:cxnSpLocks/>
            <a:stCxn id="10" idx="3"/>
          </p:cNvCxnSpPr>
          <p:nvPr/>
        </p:nvCxnSpPr>
        <p:spPr>
          <a:xfrm flipV="1">
            <a:off x="4855964" y="1824593"/>
            <a:ext cx="1219200" cy="427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76C0F34-A8A4-4036-B9A7-FA4EEAC75D1F}"/>
              </a:ext>
            </a:extLst>
          </p:cNvPr>
          <p:cNvSpPr/>
          <p:nvPr/>
        </p:nvSpPr>
        <p:spPr>
          <a:xfrm>
            <a:off x="733646" y="4480978"/>
            <a:ext cx="4147127" cy="399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A2C53D-3EEC-4EC7-AD5A-2634AFC2B5AF}"/>
              </a:ext>
            </a:extLst>
          </p:cNvPr>
          <p:cNvSpPr/>
          <p:nvPr/>
        </p:nvSpPr>
        <p:spPr>
          <a:xfrm>
            <a:off x="718074" y="4423633"/>
            <a:ext cx="17526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D47071-8A9C-4F2A-A90C-281DA8216FC9}"/>
              </a:ext>
            </a:extLst>
          </p:cNvPr>
          <p:cNvSpPr/>
          <p:nvPr/>
        </p:nvSpPr>
        <p:spPr>
          <a:xfrm>
            <a:off x="3103364" y="4423633"/>
            <a:ext cx="175260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03C84CB-62FF-4F23-B6B4-73214EAFC8F8}"/>
              </a:ext>
            </a:extLst>
          </p:cNvPr>
          <p:cNvCxnSpPr>
            <a:cxnSpLocks/>
          </p:cNvCxnSpPr>
          <p:nvPr/>
        </p:nvCxnSpPr>
        <p:spPr>
          <a:xfrm>
            <a:off x="2623073" y="4095618"/>
            <a:ext cx="0" cy="13632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23D35A07-F8B1-48B5-B45F-2DCDA576DB71}"/>
              </a:ext>
            </a:extLst>
          </p:cNvPr>
          <p:cNvCxnSpPr>
            <a:cxnSpLocks/>
          </p:cNvCxnSpPr>
          <p:nvPr/>
        </p:nvCxnSpPr>
        <p:spPr>
          <a:xfrm>
            <a:off x="2927873" y="4095618"/>
            <a:ext cx="0" cy="13632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8D5B69B0-75FB-4F14-A2B1-BE66C867299B}"/>
              </a:ext>
            </a:extLst>
          </p:cNvPr>
          <p:cNvCxnSpPr>
            <a:cxnSpLocks/>
          </p:cNvCxnSpPr>
          <p:nvPr/>
        </p:nvCxnSpPr>
        <p:spPr>
          <a:xfrm>
            <a:off x="3308873" y="4095618"/>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9" name="Straight Arrow Connector 38">
            <a:extLst>
              <a:ext uri="{FF2B5EF4-FFF2-40B4-BE49-F238E27FC236}">
                <a16:creationId xmlns:a16="http://schemas.microsoft.com/office/drawing/2014/main" id="{D901504A-CCC1-4295-88FB-5107C6986945}"/>
              </a:ext>
            </a:extLst>
          </p:cNvPr>
          <p:cNvCxnSpPr>
            <a:cxnSpLocks/>
          </p:cNvCxnSpPr>
          <p:nvPr/>
        </p:nvCxnSpPr>
        <p:spPr>
          <a:xfrm>
            <a:off x="3994673" y="4095618"/>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683E2026-B54C-43E2-9770-1F5A757B8165}"/>
              </a:ext>
            </a:extLst>
          </p:cNvPr>
          <p:cNvCxnSpPr>
            <a:cxnSpLocks/>
          </p:cNvCxnSpPr>
          <p:nvPr/>
        </p:nvCxnSpPr>
        <p:spPr>
          <a:xfrm>
            <a:off x="4604273" y="4095618"/>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1" name="Straight Arrow Connector 40">
            <a:extLst>
              <a:ext uri="{FF2B5EF4-FFF2-40B4-BE49-F238E27FC236}">
                <a16:creationId xmlns:a16="http://schemas.microsoft.com/office/drawing/2014/main" id="{96436B60-EB3F-48E5-99CF-6807536B48C9}"/>
              </a:ext>
            </a:extLst>
          </p:cNvPr>
          <p:cNvCxnSpPr>
            <a:cxnSpLocks/>
          </p:cNvCxnSpPr>
          <p:nvPr/>
        </p:nvCxnSpPr>
        <p:spPr>
          <a:xfrm>
            <a:off x="2165873" y="4095618"/>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3166C2DA-9A68-4956-BD18-EFFEC72DD808}"/>
              </a:ext>
            </a:extLst>
          </p:cNvPr>
          <p:cNvCxnSpPr>
            <a:cxnSpLocks/>
          </p:cNvCxnSpPr>
          <p:nvPr/>
        </p:nvCxnSpPr>
        <p:spPr>
          <a:xfrm>
            <a:off x="1556273" y="4095618"/>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42">
            <a:extLst>
              <a:ext uri="{FF2B5EF4-FFF2-40B4-BE49-F238E27FC236}">
                <a16:creationId xmlns:a16="http://schemas.microsoft.com/office/drawing/2014/main" id="{A381A94F-0C01-4F1B-8334-966CEBC9858F}"/>
              </a:ext>
            </a:extLst>
          </p:cNvPr>
          <p:cNvCxnSpPr>
            <a:cxnSpLocks/>
          </p:cNvCxnSpPr>
          <p:nvPr/>
        </p:nvCxnSpPr>
        <p:spPr>
          <a:xfrm>
            <a:off x="946673" y="4095618"/>
            <a:ext cx="0" cy="3280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4" name="TextBox 43">
            <a:extLst>
              <a:ext uri="{FF2B5EF4-FFF2-40B4-BE49-F238E27FC236}">
                <a16:creationId xmlns:a16="http://schemas.microsoft.com/office/drawing/2014/main" id="{E6B0F6F9-6AC1-4B3C-AE3A-122567CD1C40}"/>
              </a:ext>
            </a:extLst>
          </p:cNvPr>
          <p:cNvSpPr txBox="1"/>
          <p:nvPr/>
        </p:nvSpPr>
        <p:spPr>
          <a:xfrm>
            <a:off x="1428378" y="3783631"/>
            <a:ext cx="2726516" cy="369332"/>
          </a:xfrm>
          <a:prstGeom prst="rect">
            <a:avLst/>
          </a:prstGeom>
          <a:noFill/>
        </p:spPr>
        <p:txBody>
          <a:bodyPr wrap="none" rtlCol="0">
            <a:spAutoFit/>
          </a:bodyPr>
          <a:lstStyle/>
          <a:p>
            <a:r>
              <a:rPr lang="en-US" dirty="0"/>
              <a:t>Collimated UV Light Source</a:t>
            </a:r>
          </a:p>
        </p:txBody>
      </p:sp>
      <p:pic>
        <p:nvPicPr>
          <p:cNvPr id="52" name="Picture 51">
            <a:extLst>
              <a:ext uri="{FF2B5EF4-FFF2-40B4-BE49-F238E27FC236}">
                <a16:creationId xmlns:a16="http://schemas.microsoft.com/office/drawing/2014/main" id="{4DB06221-4399-479C-BE22-A6AEFDB2E5EE}"/>
              </a:ext>
            </a:extLst>
          </p:cNvPr>
          <p:cNvPicPr>
            <a:picLocks noChangeAspect="1"/>
          </p:cNvPicPr>
          <p:nvPr/>
        </p:nvPicPr>
        <p:blipFill>
          <a:blip r:embed="rId3"/>
          <a:stretch>
            <a:fillRect/>
          </a:stretch>
        </p:blipFill>
        <p:spPr>
          <a:xfrm>
            <a:off x="18474" y="6308148"/>
            <a:ext cx="3486726" cy="525826"/>
          </a:xfrm>
          <a:prstGeom prst="rect">
            <a:avLst/>
          </a:prstGeom>
        </p:spPr>
      </p:pic>
      <p:sp>
        <p:nvSpPr>
          <p:cNvPr id="13" name="TextBox 12">
            <a:extLst>
              <a:ext uri="{FF2B5EF4-FFF2-40B4-BE49-F238E27FC236}">
                <a16:creationId xmlns:a16="http://schemas.microsoft.com/office/drawing/2014/main" id="{DD2A450C-4FD3-4AE8-89AD-B0BAB998185C}"/>
              </a:ext>
            </a:extLst>
          </p:cNvPr>
          <p:cNvSpPr txBox="1"/>
          <p:nvPr/>
        </p:nvSpPr>
        <p:spPr>
          <a:xfrm>
            <a:off x="5594874" y="4133938"/>
            <a:ext cx="2514599" cy="646331"/>
          </a:xfrm>
          <a:prstGeom prst="rect">
            <a:avLst/>
          </a:prstGeom>
          <a:noFill/>
        </p:spPr>
        <p:txBody>
          <a:bodyPr wrap="square" rtlCol="0">
            <a:spAutoFit/>
          </a:bodyPr>
          <a:lstStyle/>
          <a:p>
            <a:r>
              <a:rPr lang="en-US" dirty="0"/>
              <a:t>Iron Oxide is wet etched and PR removed</a:t>
            </a:r>
          </a:p>
        </p:txBody>
      </p:sp>
      <p:sp>
        <p:nvSpPr>
          <p:cNvPr id="33" name="Rectangle 32">
            <a:extLst>
              <a:ext uri="{FF2B5EF4-FFF2-40B4-BE49-F238E27FC236}">
                <a16:creationId xmlns:a16="http://schemas.microsoft.com/office/drawing/2014/main" id="{218F31B2-5AF5-4219-A989-5532A3B355B0}"/>
              </a:ext>
            </a:extLst>
          </p:cNvPr>
          <p:cNvSpPr/>
          <p:nvPr/>
        </p:nvSpPr>
        <p:spPr>
          <a:xfrm>
            <a:off x="708837" y="3029483"/>
            <a:ext cx="4147127" cy="399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51A3548-A59E-46F3-BA5E-DEC45725B31F}"/>
              </a:ext>
            </a:extLst>
          </p:cNvPr>
          <p:cNvSpPr/>
          <p:nvPr/>
        </p:nvSpPr>
        <p:spPr>
          <a:xfrm>
            <a:off x="3101055" y="2894083"/>
            <a:ext cx="1754909" cy="524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ADA2F6A-8BC5-4E14-BB24-AB34D57C1DA3}"/>
              </a:ext>
            </a:extLst>
          </p:cNvPr>
          <p:cNvSpPr/>
          <p:nvPr/>
        </p:nvSpPr>
        <p:spPr>
          <a:xfrm>
            <a:off x="3101055" y="2982799"/>
            <a:ext cx="1754909"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A1C99F-70DB-4380-B4EB-349D7144F6EC}"/>
              </a:ext>
            </a:extLst>
          </p:cNvPr>
          <p:cNvSpPr/>
          <p:nvPr/>
        </p:nvSpPr>
        <p:spPr>
          <a:xfrm>
            <a:off x="715764" y="2923507"/>
            <a:ext cx="175491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CCA6EF-E46C-4645-8F40-FD1B35DB1F51}"/>
              </a:ext>
            </a:extLst>
          </p:cNvPr>
          <p:cNvSpPr/>
          <p:nvPr/>
        </p:nvSpPr>
        <p:spPr>
          <a:xfrm>
            <a:off x="715765" y="2977813"/>
            <a:ext cx="2593108" cy="5070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Connector: Curved 65">
            <a:extLst>
              <a:ext uri="{FF2B5EF4-FFF2-40B4-BE49-F238E27FC236}">
                <a16:creationId xmlns:a16="http://schemas.microsoft.com/office/drawing/2014/main" id="{9632A178-B1AF-4A2C-BBC7-CBB6BAEB362E}"/>
              </a:ext>
            </a:extLst>
          </p:cNvPr>
          <p:cNvCxnSpPr>
            <a:cxnSpLocks/>
          </p:cNvCxnSpPr>
          <p:nvPr/>
        </p:nvCxnSpPr>
        <p:spPr>
          <a:xfrm rot="10800000">
            <a:off x="2927874" y="2920064"/>
            <a:ext cx="2667003" cy="486076"/>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F5FB32D-5998-4EAA-9AB3-16CA298C6058}"/>
              </a:ext>
            </a:extLst>
          </p:cNvPr>
          <p:cNvSpPr txBox="1"/>
          <p:nvPr/>
        </p:nvSpPr>
        <p:spPr>
          <a:xfrm>
            <a:off x="5823474" y="2979932"/>
            <a:ext cx="2514599" cy="646331"/>
          </a:xfrm>
          <a:prstGeom prst="rect">
            <a:avLst/>
          </a:prstGeom>
          <a:noFill/>
        </p:spPr>
        <p:txBody>
          <a:bodyPr wrap="square" rtlCol="0">
            <a:spAutoFit/>
          </a:bodyPr>
          <a:lstStyle/>
          <a:p>
            <a:r>
              <a:rPr lang="en-US" dirty="0"/>
              <a:t>Exposed and developed positive photoresist</a:t>
            </a:r>
          </a:p>
        </p:txBody>
      </p:sp>
      <p:sp>
        <p:nvSpPr>
          <p:cNvPr id="18" name="Footer Placeholder 17">
            <a:extLst>
              <a:ext uri="{FF2B5EF4-FFF2-40B4-BE49-F238E27FC236}">
                <a16:creationId xmlns:a16="http://schemas.microsoft.com/office/drawing/2014/main" id="{AC779607-217A-49EF-9AF0-60D410C23C86}"/>
              </a:ext>
            </a:extLst>
          </p:cNvPr>
          <p:cNvSpPr>
            <a:spLocks noGrp="1"/>
          </p:cNvSpPr>
          <p:nvPr>
            <p:ph type="ftr" sz="quarter" idx="11"/>
          </p:nvPr>
        </p:nvSpPr>
        <p:spPr/>
        <p:txBody>
          <a:bodyPr/>
          <a:lstStyle/>
          <a:p>
            <a:r>
              <a:rPr lang="en-US"/>
              <a:t>B. Lewis</a:t>
            </a:r>
          </a:p>
        </p:txBody>
      </p:sp>
      <p:sp>
        <p:nvSpPr>
          <p:cNvPr id="4" name="Slide Number Placeholder 3">
            <a:extLst>
              <a:ext uri="{FF2B5EF4-FFF2-40B4-BE49-F238E27FC236}">
                <a16:creationId xmlns:a16="http://schemas.microsoft.com/office/drawing/2014/main" id="{4877E731-6F08-4732-A65A-1D3C228562CC}"/>
              </a:ext>
            </a:extLst>
          </p:cNvPr>
          <p:cNvSpPr>
            <a:spLocks noGrp="1"/>
          </p:cNvSpPr>
          <p:nvPr>
            <p:ph type="sldNum" sz="quarter" idx="12"/>
          </p:nvPr>
        </p:nvSpPr>
        <p:spPr/>
        <p:txBody>
          <a:bodyPr/>
          <a:lstStyle/>
          <a:p>
            <a:fld id="{692584FB-82F3-4746-96E7-5BA049B28189}" type="slidenum">
              <a:rPr lang="en-US" smtClean="0"/>
              <a:t>4</a:t>
            </a:fld>
            <a:endParaRPr lang="en-US"/>
          </a:p>
        </p:txBody>
      </p:sp>
    </p:spTree>
    <p:extLst>
      <p:ext uri="{BB962C8B-B14F-4D97-AF65-F5344CB8AC3E}">
        <p14:creationId xmlns:p14="http://schemas.microsoft.com/office/powerpoint/2010/main" val="273937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FD2356-8337-4F8D-AD92-4C93B9301ABB}"/>
              </a:ext>
            </a:extLst>
          </p:cNvPr>
          <p:cNvSpPr txBox="1"/>
          <p:nvPr/>
        </p:nvSpPr>
        <p:spPr>
          <a:xfrm>
            <a:off x="1600200" y="914400"/>
            <a:ext cx="6629400" cy="1477328"/>
          </a:xfrm>
          <a:prstGeom prst="rect">
            <a:avLst/>
          </a:prstGeom>
          <a:noFill/>
        </p:spPr>
        <p:txBody>
          <a:bodyPr wrap="square" rtlCol="0">
            <a:spAutoFit/>
          </a:bodyPr>
          <a:lstStyle/>
          <a:p>
            <a:r>
              <a:rPr lang="en-US" dirty="0"/>
              <a:t>Soda Lime Glass - Used for all RSC masks</a:t>
            </a:r>
          </a:p>
          <a:p>
            <a:pPr marL="285750" indent="-285750">
              <a:buFont typeface="Arial" panose="020B0604020202020204" pitchFamily="34" charset="0"/>
              <a:buChar char="•"/>
            </a:pPr>
            <a:r>
              <a:rPr lang="en-US" dirty="0"/>
              <a:t>4” and 5” available (2.3mm thickness)</a:t>
            </a:r>
          </a:p>
          <a:p>
            <a:pPr marL="285750" indent="-285750">
              <a:buFont typeface="Arial" panose="020B0604020202020204" pitchFamily="34" charset="0"/>
              <a:buChar char="•"/>
            </a:pPr>
            <a:r>
              <a:rPr lang="en-US" dirty="0"/>
              <a:t>Quartz not needed for most applications.  Only when shorter wavelength exposure and lower thermal coefficient of expansion needed……</a:t>
            </a:r>
          </a:p>
        </p:txBody>
      </p:sp>
      <p:sp>
        <p:nvSpPr>
          <p:cNvPr id="14" name="TextBox 13">
            <a:extLst>
              <a:ext uri="{FF2B5EF4-FFF2-40B4-BE49-F238E27FC236}">
                <a16:creationId xmlns:a16="http://schemas.microsoft.com/office/drawing/2014/main" id="{242F4A98-68BD-4703-8E2C-4373E9997244}"/>
              </a:ext>
            </a:extLst>
          </p:cNvPr>
          <p:cNvSpPr txBox="1"/>
          <p:nvPr/>
        </p:nvSpPr>
        <p:spPr>
          <a:xfrm>
            <a:off x="762000" y="290156"/>
            <a:ext cx="7620000" cy="523220"/>
          </a:xfrm>
          <a:prstGeom prst="rect">
            <a:avLst/>
          </a:prstGeom>
          <a:noFill/>
        </p:spPr>
        <p:txBody>
          <a:bodyPr wrap="square" rtlCol="0">
            <a:spAutoFit/>
          </a:bodyPr>
          <a:lstStyle/>
          <a:p>
            <a:r>
              <a:rPr lang="en-US" sz="2800" dirty="0">
                <a:solidFill>
                  <a:schemeClr val="accent6">
                    <a:lumMod val="75000"/>
                  </a:schemeClr>
                </a:solidFill>
              </a:rPr>
              <a:t>Photomask Blank type available at the RSC</a:t>
            </a:r>
          </a:p>
        </p:txBody>
      </p:sp>
      <p:pic>
        <p:nvPicPr>
          <p:cNvPr id="16" name="Picture 15">
            <a:extLst>
              <a:ext uri="{FF2B5EF4-FFF2-40B4-BE49-F238E27FC236}">
                <a16:creationId xmlns:a16="http://schemas.microsoft.com/office/drawing/2014/main" id="{838F664F-FA3A-4669-A467-B4329D18972A}"/>
              </a:ext>
            </a:extLst>
          </p:cNvPr>
          <p:cNvPicPr>
            <a:picLocks noChangeAspect="1"/>
          </p:cNvPicPr>
          <p:nvPr/>
        </p:nvPicPr>
        <p:blipFill>
          <a:blip r:embed="rId2"/>
          <a:stretch>
            <a:fillRect/>
          </a:stretch>
        </p:blipFill>
        <p:spPr>
          <a:xfrm>
            <a:off x="1314080" y="2345913"/>
            <a:ext cx="6439640" cy="3662914"/>
          </a:xfrm>
          <a:prstGeom prst="rect">
            <a:avLst/>
          </a:prstGeom>
        </p:spPr>
      </p:pic>
      <p:sp>
        <p:nvSpPr>
          <p:cNvPr id="18" name="TextBox 17">
            <a:extLst>
              <a:ext uri="{FF2B5EF4-FFF2-40B4-BE49-F238E27FC236}">
                <a16:creationId xmlns:a16="http://schemas.microsoft.com/office/drawing/2014/main" id="{2B89C12A-61CC-4048-A80E-997B8163A591}"/>
              </a:ext>
            </a:extLst>
          </p:cNvPr>
          <p:cNvSpPr txBox="1"/>
          <p:nvPr/>
        </p:nvSpPr>
        <p:spPr>
          <a:xfrm>
            <a:off x="2628900" y="5997540"/>
            <a:ext cx="4572000" cy="253916"/>
          </a:xfrm>
          <a:prstGeom prst="rect">
            <a:avLst/>
          </a:prstGeom>
          <a:noFill/>
        </p:spPr>
        <p:txBody>
          <a:bodyPr wrap="square">
            <a:spAutoFit/>
          </a:bodyPr>
          <a:lstStyle/>
          <a:p>
            <a:r>
              <a:rPr lang="en-US" sz="1050" dirty="0"/>
              <a:t>Ref - http://www.mitani-micro.co.jp/en/mask/photo.html</a:t>
            </a:r>
          </a:p>
        </p:txBody>
      </p:sp>
      <p:cxnSp>
        <p:nvCxnSpPr>
          <p:cNvPr id="19" name="Straight Connector 18">
            <a:extLst>
              <a:ext uri="{FF2B5EF4-FFF2-40B4-BE49-F238E27FC236}">
                <a16:creationId xmlns:a16="http://schemas.microsoft.com/office/drawing/2014/main" id="{4E161A74-2381-4E50-9382-F9AEBEE04F44}"/>
              </a:ext>
            </a:extLst>
          </p:cNvPr>
          <p:cNvCxnSpPr/>
          <p:nvPr/>
        </p:nvCxnSpPr>
        <p:spPr>
          <a:xfrm>
            <a:off x="533400" y="833224"/>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AACDC04-E6E8-4875-98E5-C7278FB7FDEF}"/>
              </a:ext>
            </a:extLst>
          </p:cNvPr>
          <p:cNvPicPr>
            <a:picLocks noChangeAspect="1"/>
          </p:cNvPicPr>
          <p:nvPr/>
        </p:nvPicPr>
        <p:blipFill>
          <a:blip r:embed="rId3"/>
          <a:stretch>
            <a:fillRect/>
          </a:stretch>
        </p:blipFill>
        <p:spPr>
          <a:xfrm>
            <a:off x="18474" y="6308148"/>
            <a:ext cx="3486726" cy="525826"/>
          </a:xfrm>
          <a:prstGeom prst="rect">
            <a:avLst/>
          </a:prstGeom>
        </p:spPr>
      </p:pic>
      <p:sp>
        <p:nvSpPr>
          <p:cNvPr id="4" name="Footer Placeholder 3">
            <a:extLst>
              <a:ext uri="{FF2B5EF4-FFF2-40B4-BE49-F238E27FC236}">
                <a16:creationId xmlns:a16="http://schemas.microsoft.com/office/drawing/2014/main" id="{8E01137E-303F-4D50-BF89-859371AD88AA}"/>
              </a:ext>
            </a:extLst>
          </p:cNvPr>
          <p:cNvSpPr>
            <a:spLocks noGrp="1"/>
          </p:cNvSpPr>
          <p:nvPr>
            <p:ph type="ftr" sz="quarter" idx="11"/>
          </p:nvPr>
        </p:nvSpPr>
        <p:spPr/>
        <p:txBody>
          <a:bodyPr/>
          <a:lstStyle/>
          <a:p>
            <a:r>
              <a:rPr lang="en-US"/>
              <a:t>B. Lewis</a:t>
            </a:r>
          </a:p>
        </p:txBody>
      </p:sp>
      <p:sp>
        <p:nvSpPr>
          <p:cNvPr id="6" name="Slide Number Placeholder 5">
            <a:extLst>
              <a:ext uri="{FF2B5EF4-FFF2-40B4-BE49-F238E27FC236}">
                <a16:creationId xmlns:a16="http://schemas.microsoft.com/office/drawing/2014/main" id="{7317F703-92EE-4580-BF56-56944285D592}"/>
              </a:ext>
            </a:extLst>
          </p:cNvPr>
          <p:cNvSpPr>
            <a:spLocks noGrp="1"/>
          </p:cNvSpPr>
          <p:nvPr>
            <p:ph type="sldNum" sz="quarter" idx="12"/>
          </p:nvPr>
        </p:nvSpPr>
        <p:spPr/>
        <p:txBody>
          <a:bodyPr/>
          <a:lstStyle/>
          <a:p>
            <a:fld id="{692584FB-82F3-4746-96E7-5BA049B28189}" type="slidenum">
              <a:rPr lang="en-US" smtClean="0"/>
              <a:t>5</a:t>
            </a:fld>
            <a:endParaRPr lang="en-US"/>
          </a:p>
        </p:txBody>
      </p:sp>
    </p:spTree>
    <p:extLst>
      <p:ext uri="{BB962C8B-B14F-4D97-AF65-F5344CB8AC3E}">
        <p14:creationId xmlns:p14="http://schemas.microsoft.com/office/powerpoint/2010/main" val="697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0D8F3A-F767-47AA-B258-0467779F0748}"/>
              </a:ext>
            </a:extLst>
          </p:cNvPr>
          <p:cNvSpPr txBox="1"/>
          <p:nvPr/>
        </p:nvSpPr>
        <p:spPr>
          <a:xfrm>
            <a:off x="685800" y="914400"/>
            <a:ext cx="7772399"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Low Reflective Chrome (chrome + chrome oxide)</a:t>
            </a:r>
          </a:p>
          <a:p>
            <a:pPr marL="919163" lvl="5" indent="-176213">
              <a:buFont typeface="Arial" panose="020B0604020202020204" pitchFamily="34" charset="0"/>
              <a:buChar char="•"/>
            </a:pPr>
            <a:r>
              <a:rPr lang="en-US" sz="2000" dirty="0"/>
              <a:t>The Good</a:t>
            </a:r>
          </a:p>
          <a:p>
            <a:pPr marL="1657350" lvl="3" indent="-285750">
              <a:buFont typeface="Arial" panose="020B0604020202020204" pitchFamily="34" charset="0"/>
              <a:buChar char="•"/>
            </a:pPr>
            <a:r>
              <a:rPr lang="en-US" sz="2000" dirty="0"/>
              <a:t>Wet etched line edge roughness approx. 50nm </a:t>
            </a:r>
          </a:p>
          <a:p>
            <a:pPr marL="1657350" lvl="3" indent="-285750">
              <a:buFont typeface="Arial" panose="020B0604020202020204" pitchFamily="34" charset="0"/>
              <a:buChar char="•"/>
            </a:pPr>
            <a:r>
              <a:rPr lang="en-US" sz="2000" dirty="0"/>
              <a:t>1um minimum feature size</a:t>
            </a:r>
          </a:p>
          <a:p>
            <a:pPr marL="919163" lvl="5" indent="-176213">
              <a:buFont typeface="Arial" panose="020B0604020202020204" pitchFamily="34" charset="0"/>
              <a:buChar char="•"/>
            </a:pPr>
            <a:r>
              <a:rPr lang="en-US" sz="2000" dirty="0"/>
              <a:t>The Bad</a:t>
            </a:r>
          </a:p>
          <a:p>
            <a:pPr marL="1657350" lvl="3" indent="-285750">
              <a:buFont typeface="Arial" panose="020B0604020202020204" pitchFamily="34" charset="0"/>
              <a:buChar char="•"/>
            </a:pPr>
            <a:r>
              <a:rPr lang="en-US" sz="2000" dirty="0"/>
              <a:t>Blocks alignment microscope light</a:t>
            </a:r>
          </a:p>
          <a:p>
            <a:pPr marL="285750" indent="-285750">
              <a:buFont typeface="Arial" panose="020B0604020202020204" pitchFamily="34" charset="0"/>
              <a:buChar char="•"/>
            </a:pPr>
            <a:r>
              <a:rPr lang="en-US" sz="2000" dirty="0"/>
              <a:t>Iron Oxide</a:t>
            </a:r>
          </a:p>
          <a:p>
            <a:pPr marL="919163" lvl="1" indent="-176213">
              <a:buFont typeface="Arial" panose="020B0604020202020204" pitchFamily="34" charset="0"/>
              <a:buChar char="•"/>
            </a:pPr>
            <a:r>
              <a:rPr lang="en-US" sz="2000" dirty="0"/>
              <a:t>The Good</a:t>
            </a:r>
          </a:p>
          <a:p>
            <a:pPr marL="1200150" lvl="2" indent="457200">
              <a:buFont typeface="Arial" panose="020B0604020202020204" pitchFamily="34" charset="0"/>
              <a:buChar char="•"/>
            </a:pPr>
            <a:r>
              <a:rPr lang="en-US" sz="2000" dirty="0"/>
              <a:t>Passes alignment microscope light</a:t>
            </a:r>
          </a:p>
          <a:p>
            <a:pPr marL="1200150" lvl="2" indent="457200">
              <a:buFont typeface="Arial" panose="020B0604020202020204" pitchFamily="34" charset="0"/>
              <a:buChar char="•"/>
            </a:pPr>
            <a:r>
              <a:rPr lang="en-US" sz="2000" dirty="0"/>
              <a:t>Harder than chrome</a:t>
            </a:r>
          </a:p>
          <a:p>
            <a:pPr marL="919163" lvl="2" indent="-176213">
              <a:buFont typeface="Arial" panose="020B0604020202020204" pitchFamily="34" charset="0"/>
              <a:buChar char="•"/>
            </a:pPr>
            <a:r>
              <a:rPr lang="en-US" sz="2000" dirty="0"/>
              <a:t>The Bad</a:t>
            </a:r>
          </a:p>
          <a:p>
            <a:pPr marL="1657350" lvl="2" indent="-461963">
              <a:buFont typeface="Arial" panose="020B0604020202020204" pitchFamily="34" charset="0"/>
              <a:buChar char="•"/>
            </a:pPr>
            <a:r>
              <a:rPr lang="en-US" sz="2000" dirty="0"/>
              <a:t>2um minimum feature size</a:t>
            </a:r>
          </a:p>
          <a:p>
            <a:pPr marL="1657350" lvl="2" indent="-461963">
              <a:buFont typeface="Arial" panose="020B0604020202020204" pitchFamily="34" charset="0"/>
              <a:buChar char="•"/>
            </a:pPr>
            <a:r>
              <a:rPr lang="en-US" sz="2000" dirty="0"/>
              <a:t>Wet etched line edge roughness approx. 300nm </a:t>
            </a:r>
          </a:p>
          <a:p>
            <a:pPr marL="1657350" lvl="2" indent="-461963">
              <a:buFont typeface="Arial" panose="020B0604020202020204" pitchFamily="34" charset="0"/>
              <a:buChar char="•"/>
            </a:pPr>
            <a:r>
              <a:rPr lang="en-US" sz="2000" dirty="0"/>
              <a:t>Harder to identify iron oxide side of the mask</a:t>
            </a:r>
          </a:p>
          <a:p>
            <a:pPr marL="742950" lvl="1" indent="-285750">
              <a:buFont typeface="Arial" panose="020B0604020202020204" pitchFamily="34" charset="0"/>
              <a:buChar char="•"/>
            </a:pPr>
            <a:endParaRPr lang="en-US" sz="2000" dirty="0"/>
          </a:p>
        </p:txBody>
      </p:sp>
      <p:sp>
        <p:nvSpPr>
          <p:cNvPr id="14" name="TextBox 13">
            <a:extLst>
              <a:ext uri="{FF2B5EF4-FFF2-40B4-BE49-F238E27FC236}">
                <a16:creationId xmlns:a16="http://schemas.microsoft.com/office/drawing/2014/main" id="{242F4A98-68BD-4703-8E2C-4373E9997244}"/>
              </a:ext>
            </a:extLst>
          </p:cNvPr>
          <p:cNvSpPr txBox="1"/>
          <p:nvPr/>
        </p:nvSpPr>
        <p:spPr>
          <a:xfrm>
            <a:off x="762000" y="290156"/>
            <a:ext cx="7620000" cy="523220"/>
          </a:xfrm>
          <a:prstGeom prst="rect">
            <a:avLst/>
          </a:prstGeom>
          <a:noFill/>
        </p:spPr>
        <p:txBody>
          <a:bodyPr wrap="square" rtlCol="0">
            <a:spAutoFit/>
          </a:bodyPr>
          <a:lstStyle/>
          <a:p>
            <a:r>
              <a:rPr lang="en-US" sz="2800" dirty="0">
                <a:solidFill>
                  <a:schemeClr val="accent6">
                    <a:lumMod val="75000"/>
                  </a:schemeClr>
                </a:solidFill>
              </a:rPr>
              <a:t>Choosing Photomask Type</a:t>
            </a:r>
          </a:p>
        </p:txBody>
      </p:sp>
      <p:cxnSp>
        <p:nvCxnSpPr>
          <p:cNvPr id="9" name="Straight Connector 8">
            <a:extLst>
              <a:ext uri="{FF2B5EF4-FFF2-40B4-BE49-F238E27FC236}">
                <a16:creationId xmlns:a16="http://schemas.microsoft.com/office/drawing/2014/main" id="{C374BCD5-F3E4-424F-968F-13D1F9088ADD}"/>
              </a:ext>
            </a:extLst>
          </p:cNvPr>
          <p:cNvCxnSpPr/>
          <p:nvPr/>
        </p:nvCxnSpPr>
        <p:spPr>
          <a:xfrm>
            <a:off x="571500" y="783000"/>
            <a:ext cx="800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7C9A54A-C309-463D-89ED-B24CED1A27B6}"/>
              </a:ext>
            </a:extLst>
          </p:cNvPr>
          <p:cNvPicPr>
            <a:picLocks noChangeAspect="1"/>
          </p:cNvPicPr>
          <p:nvPr/>
        </p:nvPicPr>
        <p:blipFill>
          <a:blip r:embed="rId2"/>
          <a:stretch>
            <a:fillRect/>
          </a:stretch>
        </p:blipFill>
        <p:spPr>
          <a:xfrm>
            <a:off x="18474" y="6308148"/>
            <a:ext cx="3486726" cy="525826"/>
          </a:xfrm>
          <a:prstGeom prst="rect">
            <a:avLst/>
          </a:prstGeom>
        </p:spPr>
      </p:pic>
      <p:sp>
        <p:nvSpPr>
          <p:cNvPr id="4" name="Footer Placeholder 3">
            <a:extLst>
              <a:ext uri="{FF2B5EF4-FFF2-40B4-BE49-F238E27FC236}">
                <a16:creationId xmlns:a16="http://schemas.microsoft.com/office/drawing/2014/main" id="{D517F666-9E53-481D-9412-202E6C74ED32}"/>
              </a:ext>
            </a:extLst>
          </p:cNvPr>
          <p:cNvSpPr>
            <a:spLocks noGrp="1"/>
          </p:cNvSpPr>
          <p:nvPr>
            <p:ph type="ftr" sz="quarter" idx="11"/>
          </p:nvPr>
        </p:nvSpPr>
        <p:spPr/>
        <p:txBody>
          <a:bodyPr/>
          <a:lstStyle/>
          <a:p>
            <a:r>
              <a:rPr lang="en-US"/>
              <a:t>B. Lewis</a:t>
            </a:r>
          </a:p>
        </p:txBody>
      </p:sp>
      <p:sp>
        <p:nvSpPr>
          <p:cNvPr id="5" name="Slide Number Placeholder 4">
            <a:extLst>
              <a:ext uri="{FF2B5EF4-FFF2-40B4-BE49-F238E27FC236}">
                <a16:creationId xmlns:a16="http://schemas.microsoft.com/office/drawing/2014/main" id="{C0E39643-8D11-4825-B4C3-7DD597F4BF96}"/>
              </a:ext>
            </a:extLst>
          </p:cNvPr>
          <p:cNvSpPr>
            <a:spLocks noGrp="1"/>
          </p:cNvSpPr>
          <p:nvPr>
            <p:ph type="sldNum" sz="quarter" idx="12"/>
          </p:nvPr>
        </p:nvSpPr>
        <p:spPr/>
        <p:txBody>
          <a:bodyPr/>
          <a:lstStyle/>
          <a:p>
            <a:fld id="{692584FB-82F3-4746-96E7-5BA049B28189}" type="slidenum">
              <a:rPr lang="en-US" smtClean="0"/>
              <a:t>6</a:t>
            </a:fld>
            <a:endParaRPr lang="en-US"/>
          </a:p>
        </p:txBody>
      </p:sp>
    </p:spTree>
    <p:extLst>
      <p:ext uri="{BB962C8B-B14F-4D97-AF65-F5344CB8AC3E}">
        <p14:creationId xmlns:p14="http://schemas.microsoft.com/office/powerpoint/2010/main" val="224331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3F0EC2E-1DDC-4F48-953B-A2A641BE593A}"/>
              </a:ext>
            </a:extLst>
          </p:cNvPr>
          <p:cNvSpPr txBox="1">
            <a:spLocks/>
          </p:cNvSpPr>
          <p:nvPr/>
        </p:nvSpPr>
        <p:spPr>
          <a:xfrm>
            <a:off x="603118" y="4770613"/>
            <a:ext cx="7944130" cy="100065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dirty="0">
                <a:solidFill>
                  <a:schemeClr val="tx2"/>
                </a:solidFill>
              </a:rPr>
              <a:t>RSC Heidelberg Exposure Tool</a:t>
            </a:r>
          </a:p>
        </p:txBody>
      </p:sp>
      <p:pic>
        <p:nvPicPr>
          <p:cNvPr id="7" name="Content Placeholder 7" descr="heid.jpg">
            <a:extLst>
              <a:ext uri="{FF2B5EF4-FFF2-40B4-BE49-F238E27FC236}">
                <a16:creationId xmlns:a16="http://schemas.microsoft.com/office/drawing/2014/main" id="{DDEC7440-93AD-4B74-9BC4-CC858D62F390}"/>
              </a:ext>
            </a:extLst>
          </p:cNvPr>
          <p:cNvPicPr>
            <a:picLocks noChangeAspect="1"/>
          </p:cNvPicPr>
          <p:nvPr/>
        </p:nvPicPr>
        <p:blipFill rotWithShape="1">
          <a:blip r:embed="rId2" cstate="print"/>
          <a:srcRect t="14118" b="24618"/>
          <a:stretch/>
        </p:blipFill>
        <p:spPr>
          <a:xfrm>
            <a:off x="20" y="10"/>
            <a:ext cx="9143980" cy="4201449"/>
          </a:xfrm>
          <a:prstGeom prst="rect">
            <a:avLst/>
          </a:prstGeom>
        </p:spPr>
      </p:pic>
      <p:grpSp>
        <p:nvGrpSpPr>
          <p:cNvPr id="23" name="Group 1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7" name="Freeform: Shape 1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4" name="Freeform: Shape 1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1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4836AE68-5C58-486E-842C-0751132E68D8}"/>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000" kern="1200">
                <a:solidFill>
                  <a:prstClr val="black">
                    <a:tint val="75000"/>
                  </a:prstClr>
                </a:solidFill>
                <a:latin typeface="Calibri" panose="020F0502020204030204"/>
                <a:ea typeface="+mn-ea"/>
                <a:cs typeface="+mn-cs"/>
              </a:rPr>
              <a:t>B. Lewis</a:t>
            </a:r>
          </a:p>
        </p:txBody>
      </p:sp>
      <p:pic>
        <p:nvPicPr>
          <p:cNvPr id="10" name="Picture 9">
            <a:extLst>
              <a:ext uri="{FF2B5EF4-FFF2-40B4-BE49-F238E27FC236}">
                <a16:creationId xmlns:a16="http://schemas.microsoft.com/office/drawing/2014/main" id="{31536B91-1793-4293-93A0-D48F92BBAD7A}"/>
              </a:ext>
            </a:extLst>
          </p:cNvPr>
          <p:cNvPicPr>
            <a:picLocks noChangeAspect="1"/>
          </p:cNvPicPr>
          <p:nvPr/>
        </p:nvPicPr>
        <p:blipFill>
          <a:blip r:embed="rId3"/>
          <a:stretch>
            <a:fillRect/>
          </a:stretch>
        </p:blipFill>
        <p:spPr>
          <a:xfrm>
            <a:off x="18474" y="6308148"/>
            <a:ext cx="3486726" cy="525826"/>
          </a:xfrm>
          <a:prstGeom prst="rect">
            <a:avLst/>
          </a:prstGeom>
        </p:spPr>
      </p:pic>
      <p:sp>
        <p:nvSpPr>
          <p:cNvPr id="13" name="Rectangle 12">
            <a:extLst>
              <a:ext uri="{FF2B5EF4-FFF2-40B4-BE49-F238E27FC236}">
                <a16:creationId xmlns:a16="http://schemas.microsoft.com/office/drawing/2014/main" id="{194386B6-777D-44DF-9D97-5F757E52C4B8}"/>
              </a:ext>
            </a:extLst>
          </p:cNvPr>
          <p:cNvSpPr/>
          <p:nvPr/>
        </p:nvSpPr>
        <p:spPr>
          <a:xfrm>
            <a:off x="838200" y="5373417"/>
            <a:ext cx="7944130" cy="523220"/>
          </a:xfrm>
          <a:prstGeom prst="rect">
            <a:avLst/>
          </a:prstGeom>
        </p:spPr>
        <p:txBody>
          <a:bodyPr wrap="square">
            <a:spAutoFit/>
          </a:bodyPr>
          <a:lstStyle/>
          <a:p>
            <a:pPr marL="285750" indent="-285750" algn="ctr">
              <a:buFont typeface="Arial" panose="020B0604020202020204" pitchFamily="34" charset="0"/>
              <a:buChar char="•"/>
            </a:pPr>
            <a:r>
              <a:rPr lang="en-US" sz="2800" dirty="0">
                <a:solidFill>
                  <a:schemeClr val="tx2"/>
                </a:solidFill>
              </a:rPr>
              <a:t>Heidelberg Laser Writer – 405nm laser write source</a:t>
            </a:r>
          </a:p>
        </p:txBody>
      </p:sp>
      <p:sp>
        <p:nvSpPr>
          <p:cNvPr id="4" name="Slide Number Placeholder 3">
            <a:extLst>
              <a:ext uri="{FF2B5EF4-FFF2-40B4-BE49-F238E27FC236}">
                <a16:creationId xmlns:a16="http://schemas.microsoft.com/office/drawing/2014/main" id="{872C919D-7EE9-438A-91B9-87572AB49046}"/>
              </a:ext>
            </a:extLst>
          </p:cNvPr>
          <p:cNvSpPr>
            <a:spLocks noGrp="1"/>
          </p:cNvSpPr>
          <p:nvPr>
            <p:ph type="sldNum" sz="quarter" idx="12"/>
          </p:nvPr>
        </p:nvSpPr>
        <p:spPr/>
        <p:txBody>
          <a:bodyPr/>
          <a:lstStyle/>
          <a:p>
            <a:fld id="{692584FB-82F3-4746-96E7-5BA049B28189}" type="slidenum">
              <a:rPr lang="en-US" smtClean="0"/>
              <a:t>7</a:t>
            </a:fld>
            <a:endParaRPr lang="en-US"/>
          </a:p>
        </p:txBody>
      </p:sp>
    </p:spTree>
    <p:extLst>
      <p:ext uri="{BB962C8B-B14F-4D97-AF65-F5344CB8AC3E}">
        <p14:creationId xmlns:p14="http://schemas.microsoft.com/office/powerpoint/2010/main" val="209219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04800" y="647412"/>
            <a:ext cx="8458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1246105"/>
            <a:ext cx="3276600" cy="3970318"/>
          </a:xfrm>
          <a:prstGeom prst="rect">
            <a:avLst/>
          </a:prstGeom>
          <a:noFill/>
        </p:spPr>
        <p:txBody>
          <a:bodyPr wrap="square" rtlCol="0">
            <a:spAutoFit/>
          </a:bodyPr>
          <a:lstStyle/>
          <a:p>
            <a:r>
              <a:rPr lang="en-US" dirty="0">
                <a:solidFill>
                  <a:schemeClr val="tx2"/>
                </a:solidFill>
              </a:rPr>
              <a:t>  </a:t>
            </a:r>
          </a:p>
          <a:p>
            <a:pPr marL="742950" lvl="1" indent="-285750">
              <a:buFont typeface="Wingdings" pitchFamily="2" charset="2"/>
              <a:buChar char="Ø"/>
            </a:pPr>
            <a:r>
              <a:rPr lang="en-US" dirty="0">
                <a:solidFill>
                  <a:schemeClr val="tx2"/>
                </a:solidFill>
              </a:rPr>
              <a:t> An ultrafast acousto-optic modulator turns the laser on/off at each pixel as the acousto-optic deflector sweeps the laser across the exposure area.</a:t>
            </a:r>
          </a:p>
          <a:p>
            <a:pPr marL="742950" lvl="1" indent="-285750">
              <a:buFont typeface="Wingdings" pitchFamily="2" charset="2"/>
              <a:buChar char="Ø"/>
            </a:pPr>
            <a:endParaRPr lang="en-US" dirty="0">
              <a:solidFill>
                <a:schemeClr val="tx2"/>
              </a:solidFill>
            </a:endParaRPr>
          </a:p>
          <a:p>
            <a:pPr marL="742950" lvl="1" indent="-285750">
              <a:buFont typeface="Wingdings" pitchFamily="2" charset="2"/>
              <a:buChar char="Ø"/>
            </a:pPr>
            <a:r>
              <a:rPr lang="en-US" dirty="0">
                <a:solidFill>
                  <a:schemeClr val="tx2"/>
                </a:solidFill>
              </a:rPr>
              <a:t>The stage scans in the Y axis during exposure.  </a:t>
            </a:r>
          </a:p>
          <a:p>
            <a:pPr marL="742950" lvl="1" indent="-285750">
              <a:buFont typeface="Wingdings" pitchFamily="2" charset="2"/>
              <a:buChar char="Ø"/>
            </a:pPr>
            <a:endParaRPr lang="en-US" dirty="0">
              <a:solidFill>
                <a:schemeClr val="tx2"/>
              </a:solidFill>
            </a:endParaRPr>
          </a:p>
          <a:p>
            <a:pPr marL="742950" lvl="1" indent="-285750">
              <a:buFont typeface="Wingdings" pitchFamily="2" charset="2"/>
              <a:buChar char="Ø"/>
            </a:pPr>
            <a:r>
              <a:rPr lang="en-US" dirty="0">
                <a:solidFill>
                  <a:schemeClr val="tx2"/>
                </a:solidFill>
              </a:rPr>
              <a:t>The stage position resolution is 10nm.</a:t>
            </a:r>
          </a:p>
        </p:txBody>
      </p:sp>
      <p:sp>
        <p:nvSpPr>
          <p:cNvPr id="13" name="TextBox 12"/>
          <p:cNvSpPr txBox="1"/>
          <p:nvPr/>
        </p:nvSpPr>
        <p:spPr>
          <a:xfrm>
            <a:off x="2286000" y="4429334"/>
            <a:ext cx="2590800" cy="338554"/>
          </a:xfrm>
          <a:prstGeom prst="rect">
            <a:avLst/>
          </a:prstGeom>
          <a:noFill/>
        </p:spPr>
        <p:txBody>
          <a:bodyPr wrap="square" rtlCol="0">
            <a:spAutoFit/>
          </a:bodyPr>
          <a:lstStyle/>
          <a:p>
            <a:pPr algn="ctr"/>
            <a:r>
              <a:rPr lang="en-US" sz="1600" dirty="0">
                <a:solidFill>
                  <a:schemeClr val="tx2"/>
                </a:solidFill>
              </a:rPr>
              <a:t>Basic Optics configuration</a:t>
            </a:r>
          </a:p>
        </p:txBody>
      </p:sp>
      <p:sp>
        <p:nvSpPr>
          <p:cNvPr id="18" name="TextBox 17"/>
          <p:cNvSpPr txBox="1"/>
          <p:nvPr/>
        </p:nvSpPr>
        <p:spPr>
          <a:xfrm>
            <a:off x="304800" y="37237"/>
            <a:ext cx="8458200" cy="584775"/>
          </a:xfrm>
          <a:prstGeom prst="rect">
            <a:avLst/>
          </a:prstGeom>
          <a:noFill/>
        </p:spPr>
        <p:txBody>
          <a:bodyPr wrap="square" rtlCol="0">
            <a:spAutoFit/>
          </a:bodyPr>
          <a:lstStyle/>
          <a:p>
            <a:r>
              <a:rPr lang="en-US" sz="3200" dirty="0">
                <a:solidFill>
                  <a:schemeClr val="accent6">
                    <a:lumMod val="75000"/>
                  </a:schemeClr>
                </a:solidFill>
              </a:rPr>
              <a:t>Heidelberg Direct Write Laser System</a:t>
            </a:r>
          </a:p>
        </p:txBody>
      </p:sp>
      <p:pic>
        <p:nvPicPr>
          <p:cNvPr id="3" name="Picture 2">
            <a:extLst>
              <a:ext uri="{FF2B5EF4-FFF2-40B4-BE49-F238E27FC236}">
                <a16:creationId xmlns:a16="http://schemas.microsoft.com/office/drawing/2014/main" id="{54388F80-FAD8-4BF7-AFA8-9D65701F2A72}"/>
              </a:ext>
            </a:extLst>
          </p:cNvPr>
          <p:cNvPicPr>
            <a:picLocks noChangeAspect="1"/>
          </p:cNvPicPr>
          <p:nvPr/>
        </p:nvPicPr>
        <p:blipFill>
          <a:blip r:embed="rId3"/>
          <a:stretch>
            <a:fillRect/>
          </a:stretch>
        </p:blipFill>
        <p:spPr>
          <a:xfrm>
            <a:off x="18474" y="6308148"/>
            <a:ext cx="3486726" cy="525826"/>
          </a:xfrm>
          <a:prstGeom prst="rect">
            <a:avLst/>
          </a:prstGeom>
        </p:spPr>
      </p:pic>
      <p:pic>
        <p:nvPicPr>
          <p:cNvPr id="4" name="Picture 3">
            <a:extLst>
              <a:ext uri="{FF2B5EF4-FFF2-40B4-BE49-F238E27FC236}">
                <a16:creationId xmlns:a16="http://schemas.microsoft.com/office/drawing/2014/main" id="{FEEDA09A-2FAB-4C09-96B1-5DF9622B0E97}"/>
              </a:ext>
            </a:extLst>
          </p:cNvPr>
          <p:cNvPicPr>
            <a:picLocks noChangeAspect="1"/>
          </p:cNvPicPr>
          <p:nvPr/>
        </p:nvPicPr>
        <p:blipFill>
          <a:blip r:embed="rId4"/>
          <a:stretch>
            <a:fillRect/>
          </a:stretch>
        </p:blipFill>
        <p:spPr>
          <a:xfrm>
            <a:off x="304800" y="877649"/>
            <a:ext cx="5202900" cy="3509549"/>
          </a:xfrm>
          <a:prstGeom prst="rect">
            <a:avLst/>
          </a:prstGeom>
        </p:spPr>
      </p:pic>
      <p:sp>
        <p:nvSpPr>
          <p:cNvPr id="5" name="Footer Placeholder 4">
            <a:extLst>
              <a:ext uri="{FF2B5EF4-FFF2-40B4-BE49-F238E27FC236}">
                <a16:creationId xmlns:a16="http://schemas.microsoft.com/office/drawing/2014/main" id="{1ADED144-A1D5-49F7-A09E-9E4E7F35AD50}"/>
              </a:ext>
            </a:extLst>
          </p:cNvPr>
          <p:cNvSpPr>
            <a:spLocks noGrp="1"/>
          </p:cNvSpPr>
          <p:nvPr>
            <p:ph type="ftr" sz="quarter" idx="11"/>
          </p:nvPr>
        </p:nvSpPr>
        <p:spPr/>
        <p:txBody>
          <a:bodyPr/>
          <a:lstStyle/>
          <a:p>
            <a:r>
              <a:rPr lang="en-US"/>
              <a:t>B. Lewis</a:t>
            </a:r>
          </a:p>
        </p:txBody>
      </p:sp>
      <p:sp>
        <p:nvSpPr>
          <p:cNvPr id="6" name="TextBox 5">
            <a:extLst>
              <a:ext uri="{FF2B5EF4-FFF2-40B4-BE49-F238E27FC236}">
                <a16:creationId xmlns:a16="http://schemas.microsoft.com/office/drawing/2014/main" id="{BE497E82-F822-4AB5-8B29-9781ED5CA6F1}"/>
              </a:ext>
            </a:extLst>
          </p:cNvPr>
          <p:cNvSpPr txBox="1"/>
          <p:nvPr/>
        </p:nvSpPr>
        <p:spPr>
          <a:xfrm>
            <a:off x="3890600" y="3290500"/>
            <a:ext cx="1018098" cy="276999"/>
          </a:xfrm>
          <a:prstGeom prst="rect">
            <a:avLst/>
          </a:prstGeom>
          <a:noFill/>
        </p:spPr>
        <p:txBody>
          <a:bodyPr wrap="square" rtlCol="0">
            <a:spAutoFit/>
          </a:bodyPr>
          <a:lstStyle/>
          <a:p>
            <a:r>
              <a:rPr lang="en-US" sz="1200" dirty="0">
                <a:solidFill>
                  <a:srgbClr val="FF0000"/>
                </a:solidFill>
              </a:rPr>
              <a:t>Y Axis</a:t>
            </a:r>
          </a:p>
        </p:txBody>
      </p:sp>
      <p:sp>
        <p:nvSpPr>
          <p:cNvPr id="7" name="TextBox 6">
            <a:extLst>
              <a:ext uri="{FF2B5EF4-FFF2-40B4-BE49-F238E27FC236}">
                <a16:creationId xmlns:a16="http://schemas.microsoft.com/office/drawing/2014/main" id="{6C2F9109-3A5D-414F-80F5-8C95C8019922}"/>
              </a:ext>
            </a:extLst>
          </p:cNvPr>
          <p:cNvSpPr txBox="1"/>
          <p:nvPr/>
        </p:nvSpPr>
        <p:spPr>
          <a:xfrm>
            <a:off x="2615151" y="3459261"/>
            <a:ext cx="1018098" cy="261610"/>
          </a:xfrm>
          <a:prstGeom prst="rect">
            <a:avLst/>
          </a:prstGeom>
          <a:noFill/>
        </p:spPr>
        <p:txBody>
          <a:bodyPr wrap="square" rtlCol="0">
            <a:spAutoFit/>
          </a:bodyPr>
          <a:lstStyle/>
          <a:p>
            <a:r>
              <a:rPr lang="en-US" sz="1100" dirty="0">
                <a:solidFill>
                  <a:srgbClr val="FF0000"/>
                </a:solidFill>
              </a:rPr>
              <a:t>X Axis</a:t>
            </a:r>
          </a:p>
        </p:txBody>
      </p:sp>
      <p:sp>
        <p:nvSpPr>
          <p:cNvPr id="8" name="Slide Number Placeholder 7">
            <a:extLst>
              <a:ext uri="{FF2B5EF4-FFF2-40B4-BE49-F238E27FC236}">
                <a16:creationId xmlns:a16="http://schemas.microsoft.com/office/drawing/2014/main" id="{60564448-DAA7-4269-ADD0-D6F85E083BB8}"/>
              </a:ext>
            </a:extLst>
          </p:cNvPr>
          <p:cNvSpPr>
            <a:spLocks noGrp="1"/>
          </p:cNvSpPr>
          <p:nvPr>
            <p:ph type="sldNum" sz="quarter" idx="12"/>
          </p:nvPr>
        </p:nvSpPr>
        <p:spPr/>
        <p:txBody>
          <a:bodyPr/>
          <a:lstStyle/>
          <a:p>
            <a:fld id="{692584FB-82F3-4746-96E7-5BA049B28189}" type="slidenum">
              <a:rPr lang="en-US" smtClean="0"/>
              <a:t>8</a:t>
            </a:fld>
            <a:endParaRPr lang="en-US"/>
          </a:p>
        </p:txBody>
      </p:sp>
    </p:spTree>
    <p:extLst>
      <p:ext uri="{BB962C8B-B14F-4D97-AF65-F5344CB8AC3E}">
        <p14:creationId xmlns:p14="http://schemas.microsoft.com/office/powerpoint/2010/main" val="386597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371600" y="1257300"/>
            <a:ext cx="63436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04638" y="841364"/>
            <a:ext cx="6343650" cy="461665"/>
          </a:xfrm>
          <a:prstGeom prst="rect">
            <a:avLst/>
          </a:prstGeom>
          <a:noFill/>
        </p:spPr>
        <p:txBody>
          <a:bodyPr wrap="square" rtlCol="0">
            <a:spAutoFit/>
          </a:bodyPr>
          <a:lstStyle/>
          <a:p>
            <a:r>
              <a:rPr lang="en-US" sz="2400" dirty="0">
                <a:solidFill>
                  <a:schemeClr val="accent6">
                    <a:lumMod val="75000"/>
                  </a:schemeClr>
                </a:solidFill>
              </a:rPr>
              <a:t>Heidelberg Direct Write Laser System</a:t>
            </a:r>
          </a:p>
        </p:txBody>
      </p:sp>
      <p:sp>
        <p:nvSpPr>
          <p:cNvPr id="18" name="TextBox 17"/>
          <p:cNvSpPr txBox="1"/>
          <p:nvPr/>
        </p:nvSpPr>
        <p:spPr>
          <a:xfrm>
            <a:off x="1371600" y="1250951"/>
            <a:ext cx="6115050" cy="3231654"/>
          </a:xfrm>
          <a:prstGeom prst="rect">
            <a:avLst/>
          </a:prstGeom>
          <a:noFill/>
        </p:spPr>
        <p:txBody>
          <a:bodyPr wrap="square" rtlCol="0">
            <a:spAutoFit/>
          </a:bodyPr>
          <a:lstStyle/>
          <a:p>
            <a:pPr marL="342900" indent="-342900">
              <a:buFont typeface="Arial" panose="020B0604020202020204" pitchFamily="34" charset="0"/>
              <a:buChar char="•"/>
            </a:pPr>
            <a:r>
              <a:rPr lang="en-US" sz="2400" dirty="0"/>
              <a:t>Can expose flat substrate</a:t>
            </a:r>
          </a:p>
          <a:p>
            <a:pPr marL="342900" indent="-342900">
              <a:buFont typeface="Arial" panose="020B0604020202020204" pitchFamily="34" charset="0"/>
              <a:buChar char="•"/>
            </a:pPr>
            <a:r>
              <a:rPr lang="en-US" sz="2400" dirty="0"/>
              <a:t>Repeatable and accurate </a:t>
            </a:r>
          </a:p>
          <a:p>
            <a:pPr marL="342900" indent="-342900">
              <a:buFont typeface="Arial" panose="020B0604020202020204" pitchFamily="34" charset="0"/>
              <a:buChar char="•"/>
            </a:pPr>
            <a:r>
              <a:rPr lang="en-US" sz="2400" dirty="0"/>
              <a:t>Very good focus control via autofocus system</a:t>
            </a:r>
          </a:p>
          <a:p>
            <a:pPr marL="342900" lvl="3" indent="-342900">
              <a:buFont typeface="Arial" panose="020B0604020202020204" pitchFamily="34" charset="0"/>
              <a:buChar char="•"/>
            </a:pPr>
            <a:r>
              <a:rPr lang="en-US" sz="2400" dirty="0"/>
              <a:t>20mm head for ≥ 5um features - DOF=60um </a:t>
            </a:r>
          </a:p>
          <a:p>
            <a:pPr marL="342900" lvl="3" indent="-342900">
              <a:buFont typeface="Arial" panose="020B0604020202020204" pitchFamily="34" charset="0"/>
              <a:buChar char="•"/>
            </a:pPr>
            <a:r>
              <a:rPr lang="en-US" sz="2400" dirty="0"/>
              <a:t>4mm head for ≥ 1um features – DOF=1.6um </a:t>
            </a:r>
          </a:p>
          <a:p>
            <a:pPr marL="342900" lvl="3" indent="-342900">
              <a:buFont typeface="Arial" panose="020B0604020202020204" pitchFamily="34" charset="0"/>
              <a:buChar char="•"/>
            </a:pPr>
            <a:r>
              <a:rPr lang="en-US" sz="2400" dirty="0"/>
              <a:t>Very good overlay/alignment (100nm for 4mm mode)</a:t>
            </a:r>
          </a:p>
          <a:p>
            <a:pPr marL="342900" indent="-342900">
              <a:buFont typeface="Arial" panose="020B0604020202020204" pitchFamily="34" charset="0"/>
              <a:buChar char="•"/>
            </a:pPr>
            <a:r>
              <a:rPr lang="en-US" sz="2400" dirty="0"/>
              <a:t>Design changes on the fly</a:t>
            </a:r>
          </a:p>
          <a:p>
            <a:pPr marL="214313" indent="-214313">
              <a:buFont typeface="Wingdings" pitchFamily="2" charset="2"/>
              <a:buChar char="Ø"/>
            </a:pPr>
            <a:endParaRPr lang="en-US" sz="1200" dirty="0"/>
          </a:p>
        </p:txBody>
      </p:sp>
      <p:sp>
        <p:nvSpPr>
          <p:cNvPr id="9" name="Footer Placeholder 8">
            <a:extLst>
              <a:ext uri="{FF2B5EF4-FFF2-40B4-BE49-F238E27FC236}">
                <a16:creationId xmlns:a16="http://schemas.microsoft.com/office/drawing/2014/main" id="{8FB53146-577F-4763-94AE-0D850D1A9DB4}"/>
              </a:ext>
            </a:extLst>
          </p:cNvPr>
          <p:cNvSpPr>
            <a:spLocks noGrp="1"/>
          </p:cNvSpPr>
          <p:nvPr>
            <p:ph type="ftr" sz="quarter" idx="11"/>
          </p:nvPr>
        </p:nvSpPr>
        <p:spPr/>
        <p:txBody>
          <a:bodyPr/>
          <a:lstStyle/>
          <a:p>
            <a:r>
              <a:rPr lang="en-US"/>
              <a:t>B. Lewis</a:t>
            </a:r>
          </a:p>
        </p:txBody>
      </p:sp>
      <p:pic>
        <p:nvPicPr>
          <p:cNvPr id="10" name="Picture 9">
            <a:extLst>
              <a:ext uri="{FF2B5EF4-FFF2-40B4-BE49-F238E27FC236}">
                <a16:creationId xmlns:a16="http://schemas.microsoft.com/office/drawing/2014/main" id="{C80B07F6-BAEA-4F5A-8258-39035AE9D650}"/>
              </a:ext>
            </a:extLst>
          </p:cNvPr>
          <p:cNvPicPr>
            <a:picLocks noChangeAspect="1"/>
          </p:cNvPicPr>
          <p:nvPr/>
        </p:nvPicPr>
        <p:blipFill>
          <a:blip r:embed="rId3"/>
          <a:stretch>
            <a:fillRect/>
          </a:stretch>
        </p:blipFill>
        <p:spPr>
          <a:xfrm>
            <a:off x="18474" y="6308148"/>
            <a:ext cx="3486726" cy="525826"/>
          </a:xfrm>
          <a:prstGeom prst="rect">
            <a:avLst/>
          </a:prstGeom>
        </p:spPr>
      </p:pic>
      <p:sp>
        <p:nvSpPr>
          <p:cNvPr id="4" name="Slide Number Placeholder 3">
            <a:extLst>
              <a:ext uri="{FF2B5EF4-FFF2-40B4-BE49-F238E27FC236}">
                <a16:creationId xmlns:a16="http://schemas.microsoft.com/office/drawing/2014/main" id="{B170D58F-863C-4871-9E4E-8E96FE807252}"/>
              </a:ext>
            </a:extLst>
          </p:cNvPr>
          <p:cNvSpPr>
            <a:spLocks noGrp="1"/>
          </p:cNvSpPr>
          <p:nvPr>
            <p:ph type="sldNum" sz="quarter" idx="12"/>
          </p:nvPr>
        </p:nvSpPr>
        <p:spPr/>
        <p:txBody>
          <a:bodyPr/>
          <a:lstStyle/>
          <a:p>
            <a:fld id="{692584FB-82F3-4746-96E7-5BA049B28189}" type="slidenum">
              <a:rPr lang="en-US" smtClean="0"/>
              <a:t>9</a:t>
            </a:fld>
            <a:endParaRPr lang="en-US"/>
          </a:p>
        </p:txBody>
      </p:sp>
    </p:spTree>
    <p:extLst>
      <p:ext uri="{BB962C8B-B14F-4D97-AF65-F5344CB8AC3E}">
        <p14:creationId xmlns:p14="http://schemas.microsoft.com/office/powerpoint/2010/main" val="206949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2066</Words>
  <Application>Microsoft Office PowerPoint</Application>
  <PresentationFormat>On-screen Show (4:3)</PresentationFormat>
  <Paragraphs>430</Paragraphs>
  <Slides>37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quadon</vt:lpstr>
      <vt:lpstr>Times New Roman</vt:lpstr>
      <vt:lpstr>Wingdings</vt:lpstr>
      <vt:lpstr>Office Theme</vt:lpstr>
      <vt:lpstr>Photomask Creation  </vt:lpstr>
      <vt:lpstr>Types of Photomasks used here at the RSC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Photomask Creation  </dc:title>
  <dc:creator>Lewis,William</dc:creator>
  <cp:lastModifiedBy>Lewis,William</cp:lastModifiedBy>
  <cp:revision>8</cp:revision>
  <dcterms:created xsi:type="dcterms:W3CDTF">2021-01-13T18:18:45Z</dcterms:created>
  <dcterms:modified xsi:type="dcterms:W3CDTF">2021-01-14T15:59:57Z</dcterms:modified>
</cp:coreProperties>
</file>