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4" r:id="rId4"/>
    <p:sldId id="263" r:id="rId5"/>
    <p:sldId id="266" r:id="rId6"/>
    <p:sldId id="265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0E7BC-F598-4E51-A9EB-49C38AA6ADE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4DB55-DDB8-453F-B0FB-7384F51B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0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DB55-DDB8-453F-B0FB-7384F51B68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F755-FA5D-4B91-85E6-C9C7212EA678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8C78-108D-4E4A-AC6C-BFB62067AF4C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39EC-3CC0-4289-9FD1-12C662C0142E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7E2-8825-409B-969D-B9BF61B05EE2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6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7A4D-CD0E-4585-8E99-13565BF81D89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F-FA8F-43F4-86AE-5958382CEFD6}" type="datetime1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AA5C-E559-4FFA-A2BF-28062430CFCE}" type="datetime1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3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734E-3099-4999-A483-7CC953A812FA}" type="datetime1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8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8CAC-D44E-448F-9F22-73A29BFD0C9F}" type="datetime1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4105-C6ED-41A7-8382-31D4249E78AE}" type="datetime1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7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9BE2-C96D-4001-9F7A-271C0398F449}" type="datetime1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2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2C78-2119-4038-9E15-29EBFA32A597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90AC-B4B5-4FF9-BA79-35E01DA3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Reversal Liftoff Process – Heidelberg Exposure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Metal thickness 3000A Cr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9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30306"/>
              </p:ext>
            </p:extLst>
          </p:nvPr>
        </p:nvGraphicFramePr>
        <p:xfrm>
          <a:off x="685800" y="457200"/>
          <a:ext cx="7696200" cy="6170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600"/>
                <a:gridCol w="3999600"/>
              </a:tblGrid>
              <a:tr h="405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</a:rPr>
                        <a:t>Process Flow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5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bake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125C, 15 min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</a:tr>
              <a:tr h="3923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HMDS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std</a:t>
                      </a:r>
                      <a:r>
                        <a:rPr lang="en-US" sz="2000" u="none" strike="noStrike" dirty="0">
                          <a:effectLst/>
                        </a:rPr>
                        <a:t> process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</a:tr>
              <a:tr h="771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S1813 </a:t>
                      </a:r>
                      <a:r>
                        <a:rPr lang="en-US" sz="2000" u="none" strike="noStrike" dirty="0" err="1">
                          <a:effectLst/>
                        </a:rPr>
                        <a:t>Suss</a:t>
                      </a:r>
                      <a:r>
                        <a:rPr lang="en-US" sz="2000" u="none" strike="noStrike" dirty="0">
                          <a:effectLst/>
                        </a:rPr>
                        <a:t> spin IHD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F1813_1.23 or F1813_2.0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</a:tr>
              <a:tr h="432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bake cee HP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2 min @ 112C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</a:tr>
              <a:tr h="1149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Heidelberg Exposure-Negative image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</a:tr>
              <a:tr h="4193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YES Image Reversal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recipe 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</a:tr>
              <a:tr h="3923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Flood Expose MA6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r>
                        <a:rPr lang="en-US" sz="2000" u="none" strike="noStrike" dirty="0" smtClean="0">
                          <a:effectLst/>
                        </a:rPr>
                        <a:t>0 </a:t>
                      </a:r>
                      <a:r>
                        <a:rPr lang="en-US" sz="2000" u="none" strike="noStrike" dirty="0">
                          <a:effectLst/>
                        </a:rPr>
                        <a:t>sec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</a:tr>
              <a:tr h="4193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Develop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4:1 - 400K develop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</a:tr>
              <a:tr h="8116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Asher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2 min - 400W - 600sccmO2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</a:tr>
              <a:tr h="4193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PVD Ebeam Evap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3000A Cr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5334000" cy="336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Wafer 1 – 1.23um S1813 - 4mm HQ expo mode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1676400" cy="55165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Filter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focus 1100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Energy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946721"/>
            <a:ext cx="114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liftoff</a:t>
            </a:r>
            <a:endParaRPr lang="en-US" dirty="0"/>
          </a:p>
        </p:txBody>
      </p:sp>
      <p:pic>
        <p:nvPicPr>
          <p:cNvPr id="3074" name="Picture 2" descr="S:\NRF Staff Run Projects\Liftoff_Process_DOEs\liftoff_doe_results\part3_Image_reverse_heidelberg_s1813_\wfr1_1.23um1813_30filter_4mm_and_4mmHQ\4mmhq_e30_f11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04275"/>
            <a:ext cx="711200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6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68" y="23446"/>
            <a:ext cx="5946531" cy="473075"/>
          </a:xfrm>
        </p:spPr>
        <p:txBody>
          <a:bodyPr>
            <a:normAutofit/>
          </a:bodyPr>
          <a:lstStyle/>
          <a:p>
            <a:r>
              <a:rPr lang="en-US" dirty="0" smtClean="0"/>
              <a:t>Wafer 1  - 1.23um S1813 - 4mm standard expo mode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800183"/>
            <a:ext cx="1676400" cy="55165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Filter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focus 1100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energy was not exposed for this test (i.e. didn’t go low enough).  At E60, it’s overexposed.   2um line came out 1.4um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exposure will be </a:t>
            </a:r>
            <a:r>
              <a:rPr lang="en-US" b="1" dirty="0" smtClean="0"/>
              <a:t>E40 or E50 </a:t>
            </a:r>
            <a:r>
              <a:rPr lang="en-US" dirty="0" smtClean="0"/>
              <a:t>to size 2um lines.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S:\NRF Staff Run Projects\Liftoff_Process_DOEs\liftoff_doe_results\part3_Image_reverse_heidelberg_s1813_\wfr1_1.23um1813_30filter_4mm_and_4mmHQ\4mm_e60_f11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7322943" cy="549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762000"/>
            <a:ext cx="114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liftoff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68" y="23446"/>
            <a:ext cx="5946531" cy="473075"/>
          </a:xfrm>
        </p:spPr>
        <p:txBody>
          <a:bodyPr>
            <a:normAutofit/>
          </a:bodyPr>
          <a:lstStyle/>
          <a:p>
            <a:r>
              <a:rPr lang="en-US" dirty="0" smtClean="0"/>
              <a:t>Wafer 3  - 2.0um S1813 - 4mm standard expo mode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800183"/>
            <a:ext cx="1676400" cy="55165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Filter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focus 1100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S:\NRF Staff Run Projects\Liftoff_Process_DOEs\liftoff_doe_results\part3_Image_reverse_heidelberg_s1813_\wfr3_2um1813_4mm_std\2ums1813_4mm_e70_foc1100_overexposed_slightl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45" y="1066800"/>
            <a:ext cx="6417734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5920264"/>
            <a:ext cx="114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liftoff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10400" cy="336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Wafer 2 – 1.23um S1813 - 20mm expo mode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767516"/>
            <a:ext cx="1676400" cy="5516563"/>
          </a:xfrm>
        </p:spPr>
        <p:txBody>
          <a:bodyPr/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Filter – none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focus - 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140 and 160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S:\NRF Staff Run Projects\Liftoff_Process_DOEs\liftoff_doe_results\part3_Image_reverse_heidelberg_s1813_\wfr2_1.23um1813_no_fil_20mm\20mm_e70x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21795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NRF Staff Run Projects\Liftoff_Process_DOEs\liftoff_doe_results\part3_Image_reverse_heidelberg_s1813_\wfr2_1.23um1813_no_fil_20mm\20mm_e80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5687" y="6172200"/>
            <a:ext cx="114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liftoff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066800"/>
            <a:ext cx="21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70 X 2 passes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16951" y="4495800"/>
            <a:ext cx="114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liftoff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38118" y="3341132"/>
            <a:ext cx="21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80 X 2 passes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3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3050"/>
            <a:ext cx="830580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Observations:</a:t>
            </a:r>
          </a:p>
          <a:p>
            <a:r>
              <a:rPr lang="en-US" sz="2400" dirty="0" smtClean="0"/>
              <a:t>Slight defocus (approx. 200 from best)gives slightly cleaner liftoff with marginal change in sizing.</a:t>
            </a:r>
          </a:p>
          <a:p>
            <a:r>
              <a:rPr lang="en-US" sz="2400" dirty="0" smtClean="0"/>
              <a:t>1.23um PR is adequate for 3000A metal thickness.</a:t>
            </a:r>
          </a:p>
          <a:p>
            <a:r>
              <a:rPr lang="en-US" sz="2400" dirty="0" smtClean="0"/>
              <a:t>20mm feature sizing good without bias using the correct dose.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UF NRF - B.Lewis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90AC-B4B5-4FF9-BA79-35E01DA357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277</Words>
  <Application>Microsoft Office PowerPoint</Application>
  <PresentationFormat>On-screen Show (4:3)</PresentationFormat>
  <Paragraphs>73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Image Reversal Liftoff Process – Heidelberg Exposure  Metal thickness 3000A Cr</vt:lpstr>
      <vt:lpstr>PowerPoint Presentation</vt:lpstr>
      <vt:lpstr>Wafer 1 – 1.23um S1813 - 4mm HQ expo mode </vt:lpstr>
      <vt:lpstr>Wafer 1  - 1.23um S1813 - 4mm standard expo mode</vt:lpstr>
      <vt:lpstr>Wafer 3  - 2.0um S1813 - 4mm standard expo mode</vt:lpstr>
      <vt:lpstr>Wafer 2 – 1.23um S1813 - 20mm expo mode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Reversal Liftoff</dc:title>
  <dc:creator>Lewis,William</dc:creator>
  <cp:lastModifiedBy>Lewis,William</cp:lastModifiedBy>
  <cp:revision>23</cp:revision>
  <dcterms:created xsi:type="dcterms:W3CDTF">2013-10-02T18:08:37Z</dcterms:created>
  <dcterms:modified xsi:type="dcterms:W3CDTF">2014-04-01T17:10:52Z</dcterms:modified>
</cp:coreProperties>
</file>