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5"/>
  </p:notesMasterIdLst>
  <p:sldIdLst>
    <p:sldId id="256" r:id="rId2"/>
    <p:sldId id="258" r:id="rId3"/>
    <p:sldId id="275" r:id="rId4"/>
    <p:sldId id="285" r:id="rId5"/>
    <p:sldId id="286" r:id="rId6"/>
    <p:sldId id="287" r:id="rId7"/>
    <p:sldId id="259" r:id="rId8"/>
    <p:sldId id="266" r:id="rId9"/>
    <p:sldId id="261" r:id="rId10"/>
    <p:sldId id="264" r:id="rId11"/>
    <p:sldId id="268" r:id="rId12"/>
    <p:sldId id="270" r:id="rId13"/>
    <p:sldId id="265" r:id="rId14"/>
    <p:sldId id="271" r:id="rId15"/>
    <p:sldId id="272" r:id="rId16"/>
    <p:sldId id="279" r:id="rId17"/>
    <p:sldId id="283" r:id="rId18"/>
    <p:sldId id="289" r:id="rId19"/>
    <p:sldId id="307" r:id="rId20"/>
    <p:sldId id="304" r:id="rId21"/>
    <p:sldId id="303" r:id="rId22"/>
    <p:sldId id="257" r:id="rId23"/>
    <p:sldId id="292" r:id="rId24"/>
    <p:sldId id="293" r:id="rId25"/>
    <p:sldId id="294" r:id="rId26"/>
    <p:sldId id="295" r:id="rId27"/>
    <p:sldId id="263" r:id="rId28"/>
    <p:sldId id="296" r:id="rId29"/>
    <p:sldId id="297" r:id="rId30"/>
    <p:sldId id="299" r:id="rId31"/>
    <p:sldId id="301" r:id="rId32"/>
    <p:sldId id="274" r:id="rId33"/>
    <p:sldId id="26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4DE"/>
    <a:srgbClr val="3788D8"/>
    <a:srgbClr val="FF4A00"/>
    <a:srgbClr val="D8F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34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57EA0-5C2C-4F2E-A29F-FE112F7E9559}" type="datetimeFigureOut">
              <a:rPr lang="en-US" smtClean="0"/>
              <a:t>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B7966-B8FB-4537-829C-43C0B1FE251B}" type="slidenum">
              <a:rPr lang="en-US" smtClean="0"/>
              <a:t>‹#›</a:t>
            </a:fld>
            <a:endParaRPr lang="en-US"/>
          </a:p>
        </p:txBody>
      </p:sp>
    </p:spTree>
    <p:extLst>
      <p:ext uri="{BB962C8B-B14F-4D97-AF65-F5344CB8AC3E}">
        <p14:creationId xmlns:p14="http://schemas.microsoft.com/office/powerpoint/2010/main" val="1603127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Necessary here, or tour talk?</a:t>
            </a:r>
          </a:p>
        </p:txBody>
      </p:sp>
      <p:sp>
        <p:nvSpPr>
          <p:cNvPr id="4" name="Slide Number Placeholder 3"/>
          <p:cNvSpPr>
            <a:spLocks noGrp="1"/>
          </p:cNvSpPr>
          <p:nvPr>
            <p:ph type="sldNum" sz="quarter" idx="5"/>
          </p:nvPr>
        </p:nvSpPr>
        <p:spPr/>
        <p:txBody>
          <a:bodyPr/>
          <a:lstStyle/>
          <a:p>
            <a:fld id="{370B7966-B8FB-4537-829C-43C0B1FE251B}" type="slidenum">
              <a:rPr lang="en-US" smtClean="0"/>
              <a:t>15</a:t>
            </a:fld>
            <a:endParaRPr lang="en-US"/>
          </a:p>
        </p:txBody>
      </p:sp>
    </p:spTree>
    <p:extLst>
      <p:ext uri="{BB962C8B-B14F-4D97-AF65-F5344CB8AC3E}">
        <p14:creationId xmlns:p14="http://schemas.microsoft.com/office/powerpoint/2010/main" val="68133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user panel, discuss how requests for training/service work, show anonymous tip location</a:t>
            </a:r>
          </a:p>
        </p:txBody>
      </p:sp>
      <p:sp>
        <p:nvSpPr>
          <p:cNvPr id="4" name="Slide Number Placeholder 3"/>
          <p:cNvSpPr>
            <a:spLocks noGrp="1"/>
          </p:cNvSpPr>
          <p:nvPr>
            <p:ph type="sldNum" sz="quarter" idx="5"/>
          </p:nvPr>
        </p:nvSpPr>
        <p:spPr/>
        <p:txBody>
          <a:bodyPr/>
          <a:lstStyle/>
          <a:p>
            <a:fld id="{370B7966-B8FB-4537-829C-43C0B1FE251B}" type="slidenum">
              <a:rPr lang="en-US" smtClean="0"/>
              <a:t>18</a:t>
            </a:fld>
            <a:endParaRPr lang="en-US"/>
          </a:p>
        </p:txBody>
      </p:sp>
    </p:spTree>
    <p:extLst>
      <p:ext uri="{BB962C8B-B14F-4D97-AF65-F5344CB8AC3E}">
        <p14:creationId xmlns:p14="http://schemas.microsoft.com/office/powerpoint/2010/main" val="148871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53F025-67D8-4E09-8630-57DF12041A8D}"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60B51-49A0-4F88-8928-C9DECF41B0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3F025-67D8-4E09-8630-57DF12041A8D}"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60B51-49A0-4F88-8928-C9DECF41B0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3F025-67D8-4E09-8630-57DF12041A8D}"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60B51-49A0-4F88-8928-C9DECF41B0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3F025-67D8-4E09-8630-57DF12041A8D}"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60B51-49A0-4F88-8928-C9DECF41B0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3F025-67D8-4E09-8630-57DF12041A8D}"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60B51-49A0-4F88-8928-C9DECF41B0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53F025-67D8-4E09-8630-57DF12041A8D}" type="datetimeFigureOut">
              <a:rPr lang="en-US" smtClean="0"/>
              <a:pPr/>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60B51-49A0-4F88-8928-C9DECF41B0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53F025-67D8-4E09-8630-57DF12041A8D}" type="datetimeFigureOut">
              <a:rPr lang="en-US" smtClean="0"/>
              <a:pPr/>
              <a:t>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60B51-49A0-4F88-8928-C9DECF41B0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53F025-67D8-4E09-8630-57DF12041A8D}" type="datetimeFigureOut">
              <a:rPr lang="en-US" smtClean="0"/>
              <a:pPr/>
              <a:t>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60B51-49A0-4F88-8928-C9DECF41B0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3F025-67D8-4E09-8630-57DF12041A8D}" type="datetimeFigureOut">
              <a:rPr lang="en-US" smtClean="0"/>
              <a:pPr/>
              <a:t>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260B51-49A0-4F88-8928-C9DECF41B0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3F025-67D8-4E09-8630-57DF12041A8D}" type="datetimeFigureOut">
              <a:rPr lang="en-US" smtClean="0"/>
              <a:pPr/>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60B51-49A0-4F88-8928-C9DECF41B0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3F025-67D8-4E09-8630-57DF12041A8D}" type="datetimeFigureOut">
              <a:rPr lang="en-US" smtClean="0"/>
              <a:pPr/>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60B51-49A0-4F88-8928-C9DECF41B0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3F025-67D8-4E09-8630-57DF12041A8D}" type="datetimeFigureOut">
              <a:rPr lang="en-US" smtClean="0"/>
              <a:pPr/>
              <a:t>8/12/2025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60B51-49A0-4F88-8928-C9DECF41B0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hs.ufl.ed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693987"/>
            <a:ext cx="8229600" cy="1602800"/>
          </a:xfrm>
        </p:spPr>
        <p:txBody>
          <a:bodyPr>
            <a:normAutofit/>
          </a:bodyPr>
          <a:lstStyle/>
          <a:p>
            <a:r>
              <a:rPr lang="en-US" dirty="0"/>
              <a:t>Nanoscale Research Facility (NRF)</a:t>
            </a:r>
          </a:p>
        </p:txBody>
      </p:sp>
      <p:sp>
        <p:nvSpPr>
          <p:cNvPr id="3" name="Subtitle 2"/>
          <p:cNvSpPr>
            <a:spLocks noGrp="1"/>
          </p:cNvSpPr>
          <p:nvPr>
            <p:ph type="subTitle" idx="1"/>
          </p:nvPr>
        </p:nvSpPr>
        <p:spPr>
          <a:xfrm>
            <a:off x="1905000" y="4572000"/>
            <a:ext cx="8534400" cy="1752600"/>
          </a:xfrm>
        </p:spPr>
        <p:txBody>
          <a:bodyPr>
            <a:normAutofit/>
          </a:bodyPr>
          <a:lstStyle/>
          <a:p>
            <a:r>
              <a:rPr lang="en-US" dirty="0"/>
              <a:t>Covering the basic safety knowledge and facility protocol required before we can grant access to our facilities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28600"/>
            <a:ext cx="4038600" cy="233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133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11430000" cy="5632311"/>
          </a:xfrm>
          <a:prstGeom prst="rect">
            <a:avLst/>
          </a:prstGeom>
        </p:spPr>
        <p:txBody>
          <a:bodyPr wrap="square">
            <a:spAutoFit/>
          </a:bodyPr>
          <a:lstStyle/>
          <a:p>
            <a:pPr hangingPunct="0"/>
            <a:r>
              <a:rPr lang="en-US" sz="2000" b="1" dirty="0"/>
              <a:t>Safety Glasses</a:t>
            </a:r>
            <a:endParaRPr lang="en-US" sz="2000" dirty="0"/>
          </a:p>
          <a:p>
            <a:pPr hangingPunct="0"/>
            <a:r>
              <a:rPr lang="en-US" sz="2000" b="1" dirty="0"/>
              <a:t> </a:t>
            </a:r>
            <a:r>
              <a:rPr lang="en-US" sz="2000" dirty="0"/>
              <a:t>Safety glasses must be worn at all times in the NRF clean room spaces.  </a:t>
            </a:r>
          </a:p>
          <a:p>
            <a:pPr hangingPunct="0"/>
            <a:r>
              <a:rPr lang="en-US" sz="2000" dirty="0"/>
              <a:t>The only exception will be when looking through microscope objectives (remember to put them back on afterwards). </a:t>
            </a:r>
          </a:p>
          <a:p>
            <a:pPr hangingPunct="0"/>
            <a:endParaRPr lang="en-US" sz="2000" dirty="0"/>
          </a:p>
          <a:p>
            <a:pPr hangingPunct="0"/>
            <a:r>
              <a:rPr lang="en-US" sz="2000" dirty="0"/>
              <a:t>Characterization Lab spaces do not always require safety glasses, but safety eyewear is ALWAYS prudent. When in doubt wear your safety glasses!  Realize that what you don’t know can hurt you.</a:t>
            </a:r>
          </a:p>
          <a:p>
            <a:pPr hangingPunct="0"/>
            <a:endParaRPr lang="en-US" sz="2000" dirty="0"/>
          </a:p>
          <a:p>
            <a:pPr hangingPunct="0"/>
            <a:r>
              <a:rPr lang="en-US" sz="2000" b="1" dirty="0"/>
              <a:t>Imaging Lab spaces (SEM/TEM) do not require the use of Safety Glasses.</a:t>
            </a:r>
          </a:p>
          <a:p>
            <a:pPr hangingPunct="0"/>
            <a:r>
              <a:rPr lang="en-US" sz="2000" dirty="0"/>
              <a:t>If a room contains equipment used for handling hazardous material or processes, then all occupants of the room must wear safety glasses.</a:t>
            </a:r>
          </a:p>
          <a:p>
            <a:pPr hangingPunct="0"/>
            <a:r>
              <a:rPr lang="en-US" sz="2000" b="1" dirty="0"/>
              <a:t> </a:t>
            </a:r>
            <a:endParaRPr lang="en-US" sz="2000" dirty="0"/>
          </a:p>
          <a:p>
            <a:pPr hangingPunct="0"/>
            <a:r>
              <a:rPr lang="en-US" sz="2000" b="1" dirty="0"/>
              <a:t>Shoes and street clothes</a:t>
            </a:r>
            <a:endParaRPr lang="en-US" sz="2000" dirty="0"/>
          </a:p>
          <a:p>
            <a:pPr hangingPunct="0"/>
            <a:r>
              <a:rPr lang="en-US" sz="2000" b="1" dirty="0"/>
              <a:t>Full Coverage Shoes are Required when working in any of the labs</a:t>
            </a:r>
            <a:r>
              <a:rPr lang="en-US" sz="2000" dirty="0"/>
              <a:t>: sandals, high heels, open top, open toed and open heeled shoes are prohibited inside NRF lab spaces. Your shoes must completely cover your feet when accessing any of the laboratories. </a:t>
            </a:r>
          </a:p>
          <a:p>
            <a:pPr hangingPunct="0"/>
            <a:r>
              <a:rPr lang="en-US" sz="2000" dirty="0"/>
              <a:t>Short pants, skirts and dresses may not be worn while handling hazardous liquid chemicals (including cryogenic liquids). </a:t>
            </a:r>
          </a:p>
        </p:txBody>
      </p:sp>
      <p:sp>
        <p:nvSpPr>
          <p:cNvPr id="3" name="TextBox 2"/>
          <p:cNvSpPr txBox="1"/>
          <p:nvPr/>
        </p:nvSpPr>
        <p:spPr>
          <a:xfrm>
            <a:off x="1485900" y="381000"/>
            <a:ext cx="9220200" cy="584775"/>
          </a:xfrm>
          <a:prstGeom prst="rect">
            <a:avLst/>
          </a:prstGeom>
          <a:noFill/>
        </p:spPr>
        <p:txBody>
          <a:bodyPr wrap="square" rtlCol="0">
            <a:spAutoFit/>
          </a:bodyPr>
          <a:lstStyle/>
          <a:p>
            <a:r>
              <a:rPr lang="en-US" sz="3200" b="1" dirty="0"/>
              <a:t>REQUIRED PERSONAL PROTECTIVE EQUIPMENT (PPE)</a:t>
            </a:r>
          </a:p>
        </p:txBody>
      </p:sp>
    </p:spTree>
    <p:extLst>
      <p:ext uri="{BB962C8B-B14F-4D97-AF65-F5344CB8AC3E}">
        <p14:creationId xmlns:p14="http://schemas.microsoft.com/office/powerpoint/2010/main" val="334178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26376"/>
            <a:ext cx="8077200" cy="5632311"/>
          </a:xfrm>
          <a:prstGeom prst="rect">
            <a:avLst/>
          </a:prstGeom>
        </p:spPr>
        <p:txBody>
          <a:bodyPr wrap="square">
            <a:spAutoFit/>
          </a:bodyPr>
          <a:lstStyle/>
          <a:p>
            <a:r>
              <a:rPr lang="en-US" sz="2000" dirty="0"/>
              <a:t>Each </a:t>
            </a:r>
            <a:r>
              <a:rPr lang="en-US" sz="2000" dirty="0" err="1"/>
              <a:t>NRF</a:t>
            </a:r>
            <a:r>
              <a:rPr lang="en-US" sz="2000" dirty="0"/>
              <a:t> lab is equipped with a hood, and most are available for use as needed. Please abide by any signage indicating that a hood is not available.</a:t>
            </a:r>
          </a:p>
          <a:p>
            <a:endParaRPr lang="en-US" sz="2000" dirty="0"/>
          </a:p>
          <a:p>
            <a:r>
              <a:rPr lang="en-US" sz="2000" dirty="0"/>
              <a:t>Fume hood airflows at 100 </a:t>
            </a:r>
            <a:r>
              <a:rPr lang="en-US" sz="2000" dirty="0" err="1"/>
              <a:t>lfm</a:t>
            </a:r>
            <a:r>
              <a:rPr lang="en-US" sz="2000" dirty="0"/>
              <a:t> are designed to stay laminar, but airflow can be easily disrupted. Turbulence can bring fumes back to you. Avoid making rapid movements while working in a fume hood and avoid walking close to a fume hood that is in use.</a:t>
            </a:r>
          </a:p>
          <a:p>
            <a:endParaRPr lang="en-US" sz="2000" dirty="0"/>
          </a:p>
          <a:p>
            <a:r>
              <a:rPr lang="en-US" sz="2000" dirty="0"/>
              <a:t>All hoods should  be checked for proper function and set up. Green light on, air flow indicator reading at ~100 </a:t>
            </a:r>
            <a:r>
              <a:rPr lang="en-US" sz="2000" dirty="0" err="1"/>
              <a:t>lfm</a:t>
            </a:r>
            <a:r>
              <a:rPr lang="en-US" sz="2000" dirty="0"/>
              <a:t>,  storage area stocked with enough stock chemicals, and finally a certified and dedicated satellite waste collection site.</a:t>
            </a:r>
          </a:p>
          <a:p>
            <a:endParaRPr lang="en-US" sz="2000" dirty="0"/>
          </a:p>
          <a:p>
            <a:r>
              <a:rPr lang="en-US" sz="2000" dirty="0" err="1"/>
              <a:t>NRF</a:t>
            </a:r>
            <a:r>
              <a:rPr lang="en-US" sz="2000" dirty="0"/>
              <a:t> hoods are equipped for ease of use with flow sensors, </a:t>
            </a:r>
            <a:r>
              <a:rPr lang="en-US" sz="2000" dirty="0" err="1"/>
              <a:t>flipable</a:t>
            </a:r>
            <a:r>
              <a:rPr lang="en-US" sz="2000" dirty="0"/>
              <a:t> air foils to allow cables and tubing easy entry, and door height guides.</a:t>
            </a:r>
          </a:p>
          <a:p>
            <a:endParaRPr lang="en-US" sz="2000" dirty="0"/>
          </a:p>
          <a:p>
            <a:r>
              <a:rPr lang="en-US" sz="2000" dirty="0"/>
              <a:t>Use secondary containment inside the hood to prevent spilled materials from reaching the drain, or any incompatible mixing.</a:t>
            </a:r>
          </a:p>
        </p:txBody>
      </p:sp>
      <p:sp>
        <p:nvSpPr>
          <p:cNvPr id="5" name="Rectangle 4"/>
          <p:cNvSpPr/>
          <p:nvPr/>
        </p:nvSpPr>
        <p:spPr>
          <a:xfrm>
            <a:off x="2924464" y="304800"/>
            <a:ext cx="5791200" cy="707886"/>
          </a:xfrm>
          <a:prstGeom prst="rect">
            <a:avLst/>
          </a:prstGeom>
        </p:spPr>
        <p:txBody>
          <a:bodyPr wrap="square">
            <a:spAutoFit/>
          </a:bodyPr>
          <a:lstStyle/>
          <a:p>
            <a:pPr lvl="2" algn="ctr"/>
            <a:r>
              <a:rPr lang="en-US" sz="4000" b="1" u="sng" dirty="0"/>
              <a:t>Chemical Hoods</a:t>
            </a:r>
            <a:endParaRPr lang="en-US" sz="4000" dirty="0"/>
          </a:p>
        </p:txBody>
      </p:sp>
      <p:pic>
        <p:nvPicPr>
          <p:cNvPr id="3076" name="Picture 4" descr="S:\NRF Pictures\Safety Pictures\IMG_213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65" t="8334" r="9804" b="3425"/>
          <a:stretch/>
        </p:blipFill>
        <p:spPr bwMode="auto">
          <a:xfrm>
            <a:off x="8570297" y="1349246"/>
            <a:ext cx="3316903" cy="4975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15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607110"/>
            <a:ext cx="7467600" cy="5262979"/>
          </a:xfrm>
          <a:prstGeom prst="rect">
            <a:avLst/>
          </a:prstGeom>
        </p:spPr>
        <p:txBody>
          <a:bodyPr wrap="square">
            <a:spAutoFit/>
          </a:bodyPr>
          <a:lstStyle/>
          <a:p>
            <a:r>
              <a:rPr lang="en-US" sz="2400" dirty="0"/>
              <a:t>The following is a list of personal protective equipment required for use of any hood when working with concentrated acids or bases:</a:t>
            </a:r>
          </a:p>
          <a:p>
            <a:endParaRPr lang="en-US" sz="2400" dirty="0"/>
          </a:p>
          <a:p>
            <a:pPr marL="285750" indent="-285750">
              <a:buFont typeface="Arial" panose="020B0604020202020204" pitchFamily="34" charset="0"/>
              <a:buChar char="•"/>
            </a:pPr>
            <a:r>
              <a:rPr lang="en-US" sz="2400" dirty="0"/>
              <a:t>Long pants, full coverage shoes</a:t>
            </a:r>
          </a:p>
          <a:p>
            <a:pPr marL="285750" indent="-285750">
              <a:buFont typeface="Arial" panose="020B0604020202020204" pitchFamily="34" charset="0"/>
              <a:buChar char="•"/>
            </a:pPr>
            <a:r>
              <a:rPr lang="en-US" sz="2400" dirty="0"/>
              <a:t>Full length vinyl apron with attached sleeves (blue)</a:t>
            </a:r>
          </a:p>
          <a:p>
            <a:pPr marL="285750" indent="-285750">
              <a:buFont typeface="Arial" panose="020B0604020202020204" pitchFamily="34" charset="0"/>
              <a:buChar char="•"/>
            </a:pPr>
            <a:r>
              <a:rPr lang="en-US" sz="2400" dirty="0"/>
              <a:t>Long chemical resistant gloves (orange)</a:t>
            </a:r>
          </a:p>
          <a:p>
            <a:pPr marL="285750" indent="-285750">
              <a:buFont typeface="Arial" panose="020B0604020202020204" pitchFamily="34" charset="0"/>
              <a:buChar char="•"/>
            </a:pPr>
            <a:r>
              <a:rPr lang="en-US" sz="2400" dirty="0"/>
              <a:t>Full face shield</a:t>
            </a:r>
          </a:p>
          <a:p>
            <a:r>
              <a:rPr lang="en-US" sz="2400" dirty="0"/>
              <a:t> </a:t>
            </a:r>
          </a:p>
          <a:p>
            <a:r>
              <a:rPr lang="en-US" sz="2400" b="1" dirty="0"/>
              <a:t>Lack of appropriate PPE use is very dangerous and will result in suspension of access to the NRF</a:t>
            </a:r>
          </a:p>
          <a:p>
            <a:endParaRPr lang="en-US" sz="2400" b="1" dirty="0"/>
          </a:p>
          <a:p>
            <a:r>
              <a:rPr lang="en-US" sz="2400" b="1" dirty="0"/>
              <a:t>Please report PPE violations to the non-compliant user or to </a:t>
            </a:r>
            <a:r>
              <a:rPr lang="en-US" sz="2400" b="1" dirty="0" err="1"/>
              <a:t>NRF</a:t>
            </a:r>
            <a:r>
              <a:rPr lang="en-US" sz="2400" b="1" dirty="0"/>
              <a:t> staff (you can even use our anonymous tip link)</a:t>
            </a:r>
            <a:endParaRPr lang="en-US" sz="2400" dirty="0"/>
          </a:p>
        </p:txBody>
      </p:sp>
      <p:sp>
        <p:nvSpPr>
          <p:cNvPr id="4" name="Rectangle 3"/>
          <p:cNvSpPr/>
          <p:nvPr/>
        </p:nvSpPr>
        <p:spPr>
          <a:xfrm>
            <a:off x="152400" y="457201"/>
            <a:ext cx="9220200" cy="1077218"/>
          </a:xfrm>
          <a:prstGeom prst="rect">
            <a:avLst/>
          </a:prstGeom>
        </p:spPr>
        <p:txBody>
          <a:bodyPr wrap="square">
            <a:spAutoFit/>
          </a:bodyPr>
          <a:lstStyle/>
          <a:p>
            <a:pPr lvl="2"/>
            <a:r>
              <a:rPr lang="en-US" sz="3200" b="1" u="sng" dirty="0"/>
              <a:t>Personal Protection Equipment (PPE) Required when using a hood for acid / base processing</a:t>
            </a:r>
            <a:endParaRPr lang="en-US" sz="3200" dirty="0"/>
          </a:p>
        </p:txBody>
      </p:sp>
      <p:pic>
        <p:nvPicPr>
          <p:cNvPr id="1026" name="Picture 2" descr="Lessons LearnedFluoride Exposure and Response">
            <a:extLst>
              <a:ext uri="{FF2B5EF4-FFF2-40B4-BE49-F238E27FC236}">
                <a16:creationId xmlns:a16="http://schemas.microsoft.com/office/drawing/2014/main" id="{264606F0-7766-CEA0-6277-8D55646CB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1718969"/>
            <a:ext cx="2971800" cy="468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71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00200"/>
            <a:ext cx="11201400" cy="4832092"/>
          </a:xfrm>
          <a:prstGeom prst="rect">
            <a:avLst/>
          </a:prstGeom>
        </p:spPr>
        <p:txBody>
          <a:bodyPr wrap="square">
            <a:spAutoFit/>
          </a:bodyPr>
          <a:lstStyle/>
          <a:p>
            <a:pPr hangingPunct="0"/>
            <a:r>
              <a:rPr lang="en-US" sz="2200" dirty="0"/>
              <a:t>An accurate inventory of all hazardous materials must be maintained by the facility. </a:t>
            </a:r>
            <a:r>
              <a:rPr lang="en-US" sz="2200" i="1" dirty="0"/>
              <a:t>You may not bring chemicals or substances of any type into the NRF without approval of NRF Staff.</a:t>
            </a:r>
            <a:r>
              <a:rPr lang="en-US" sz="2200" dirty="0"/>
              <a:t>  Please make an appointment with Staff if you would like to use a substance not already approved for use in the NRF.  A </a:t>
            </a:r>
            <a:r>
              <a:rPr lang="en-US" sz="2200" b="1" u="sng" dirty="0"/>
              <a:t>Materials Request Form</a:t>
            </a:r>
            <a:r>
              <a:rPr lang="en-US" sz="2200" dirty="0"/>
              <a:t> must be completed and submitted to staff for approval. If approved, you will be shown where to store the substances inside the facility.  It is possible that the material may not be compatible with facility storage or waste stream and require an additional approval of transport method for the material and its waste products.  New chemistry may also have adverse effects upon other standard processes or damage common use equipment.  Check first!</a:t>
            </a:r>
          </a:p>
          <a:p>
            <a:pPr hangingPunct="0"/>
            <a:endParaRPr lang="en-US" sz="2200" b="1" dirty="0"/>
          </a:p>
          <a:p>
            <a:pPr hangingPunct="0"/>
            <a:endParaRPr lang="en-US" sz="2200" b="1" dirty="0"/>
          </a:p>
          <a:p>
            <a:pPr hangingPunct="0"/>
            <a:r>
              <a:rPr lang="en-US" sz="2200" b="1" dirty="0"/>
              <a:t>ABSOLUTELY NO CHEMICALS MAY BE LEFT NEAR EQUIPMENT (INCLUDING WET PROCESSING HOODS) INSIDE THE ANY OF THE LABORATORIES WITH OUT SPECIFIC STAFF APPROVAL AND SIGN OFF.  VIOLATORS WILL LOSE ACCESS TO THE FACILITY .</a:t>
            </a:r>
            <a:endParaRPr lang="en-US" sz="2200" dirty="0"/>
          </a:p>
        </p:txBody>
      </p:sp>
      <p:sp>
        <p:nvSpPr>
          <p:cNvPr id="3" name="Rectangle 2"/>
          <p:cNvSpPr/>
          <p:nvPr/>
        </p:nvSpPr>
        <p:spPr>
          <a:xfrm>
            <a:off x="3581400" y="609600"/>
            <a:ext cx="4495800" cy="584775"/>
          </a:xfrm>
          <a:prstGeom prst="rect">
            <a:avLst/>
          </a:prstGeom>
        </p:spPr>
        <p:txBody>
          <a:bodyPr wrap="square">
            <a:spAutoFit/>
          </a:bodyPr>
          <a:lstStyle/>
          <a:p>
            <a:pPr lvl="1" hangingPunct="0"/>
            <a:r>
              <a:rPr lang="en-US" sz="3200" b="1" dirty="0">
                <a:solidFill>
                  <a:srgbClr val="FF0000"/>
                </a:solidFill>
              </a:rPr>
              <a:t>Non-</a:t>
            </a:r>
            <a:r>
              <a:rPr lang="en-US" sz="3200" b="1" dirty="0" err="1">
                <a:solidFill>
                  <a:srgbClr val="FF0000"/>
                </a:solidFill>
              </a:rPr>
              <a:t>NRF</a:t>
            </a:r>
            <a:r>
              <a:rPr lang="en-US" sz="3200" b="1" dirty="0">
                <a:solidFill>
                  <a:srgbClr val="FF0000"/>
                </a:solidFill>
              </a:rPr>
              <a:t> Chemicals</a:t>
            </a:r>
            <a:endParaRPr lang="en-US" sz="3200" dirty="0">
              <a:solidFill>
                <a:srgbClr val="FF0000"/>
              </a:solidFill>
            </a:endParaRPr>
          </a:p>
        </p:txBody>
      </p:sp>
    </p:spTree>
    <p:extLst>
      <p:ext uri="{BB962C8B-B14F-4D97-AF65-F5344CB8AC3E}">
        <p14:creationId xmlns:p14="http://schemas.microsoft.com/office/powerpoint/2010/main" val="375026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828800" y="197823"/>
            <a:ext cx="815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2"/>
            <a:r>
              <a:rPr lang="en-US" altLang="en-US" sz="3200" b="1" u="sng" dirty="0">
                <a:latin typeface="+mn-lt"/>
                <a:ea typeface="Times New Roman" pitchFamily="18" charset="0"/>
              </a:rPr>
              <a:t>Unattended Processes and/or Samples</a:t>
            </a:r>
            <a:endParaRPr lang="en-US" altLang="en-US" sz="3200" dirty="0">
              <a:latin typeface="+mn-lt"/>
            </a:endParaRPr>
          </a:p>
        </p:txBody>
      </p:sp>
      <p:pic>
        <p:nvPicPr>
          <p:cNvPr id="4097" name="Picture 0" descr="Process Setup Schematic Documentation.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6808926" y="1019675"/>
            <a:ext cx="4572001" cy="2812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180082"/>
            <a:ext cx="6248400" cy="4685898"/>
          </a:xfrm>
          <a:prstGeom prst="rect">
            <a:avLst/>
          </a:prstGeom>
        </p:spPr>
        <p:txBody>
          <a:bodyPr wrap="square">
            <a:spAutoFit/>
          </a:bodyPr>
          <a:lstStyle/>
          <a:p>
            <a:r>
              <a:rPr lang="en-US" b="1" dirty="0"/>
              <a:t>Pink Process Forms:</a:t>
            </a:r>
          </a:p>
          <a:p>
            <a:r>
              <a:rPr lang="en-US" dirty="0"/>
              <a:t>Place a process documentation label in or near the work area stating user contact information and date and a schematic diagram of the experimental set up with the chemicals listed. If containers cannot be labeled during your process, you MUST use a pink process form. </a:t>
            </a:r>
          </a:p>
          <a:p>
            <a:endParaRPr lang="en-US" dirty="0"/>
          </a:p>
          <a:p>
            <a:endParaRPr lang="en-US" dirty="0"/>
          </a:p>
          <a:p>
            <a:endParaRPr lang="en-US" dirty="0"/>
          </a:p>
          <a:p>
            <a:r>
              <a:rPr lang="en-US" b="1" dirty="0"/>
              <a:t>Yellow Sample Forms:</a:t>
            </a:r>
          </a:p>
          <a:p>
            <a:r>
              <a:rPr lang="en-US" dirty="0"/>
              <a:t>Generally, samples should not be left unattended or overnight in our facility. In some situations, this is necessary. If samples MUST be left unattended in any of our labs, they need to be accompanied by an unattended sample form identifying what the sample is, who it belongs to, and when it will be picked up.</a:t>
            </a:r>
          </a:p>
          <a:p>
            <a:endParaRPr lang="en-US" dirty="0"/>
          </a:p>
          <a:p>
            <a:endParaRPr lang="en-US" sz="1050" dirty="0"/>
          </a:p>
        </p:txBody>
      </p:sp>
      <p:sp>
        <p:nvSpPr>
          <p:cNvPr id="6" name="TextBox 5"/>
          <p:cNvSpPr txBox="1"/>
          <p:nvPr/>
        </p:nvSpPr>
        <p:spPr>
          <a:xfrm>
            <a:off x="228600" y="1019675"/>
            <a:ext cx="6580326" cy="923330"/>
          </a:xfrm>
          <a:prstGeom prst="rect">
            <a:avLst/>
          </a:prstGeom>
          <a:noFill/>
        </p:spPr>
        <p:txBody>
          <a:bodyPr wrap="square" rtlCol="0">
            <a:spAutoFit/>
          </a:bodyPr>
          <a:lstStyle/>
          <a:p>
            <a:pPr algn="ctr"/>
            <a:r>
              <a:rPr lang="en-US" b="1" dirty="0">
                <a:solidFill>
                  <a:srgbClr val="FF0000"/>
                </a:solidFill>
              </a:rPr>
              <a:t>Check the time; concentrated acid and base use can only occur between 8 am and 5pm on official UF workdays. Concentrated acids/bases should never be left unattended.</a:t>
            </a:r>
          </a:p>
        </p:txBody>
      </p:sp>
      <p:pic>
        <p:nvPicPr>
          <p:cNvPr id="4" name="Picture 3">
            <a:extLst>
              <a:ext uri="{FF2B5EF4-FFF2-40B4-BE49-F238E27FC236}">
                <a16:creationId xmlns:a16="http://schemas.microsoft.com/office/drawing/2014/main" id="{7C15BA1F-FB16-182A-C329-B214C865B5FE}"/>
              </a:ext>
            </a:extLst>
          </p:cNvPr>
          <p:cNvPicPr>
            <a:picLocks noChangeAspect="1"/>
          </p:cNvPicPr>
          <p:nvPr/>
        </p:nvPicPr>
        <p:blipFill>
          <a:blip r:embed="rId4">
            <a:duotone>
              <a:prstClr val="black"/>
              <a:srgbClr val="FFFF00">
                <a:tint val="45000"/>
                <a:satMod val="400000"/>
              </a:srgbClr>
            </a:duotone>
          </a:blip>
          <a:stretch>
            <a:fillRect/>
          </a:stretch>
        </p:blipFill>
        <p:spPr>
          <a:xfrm>
            <a:off x="6818515" y="3930531"/>
            <a:ext cx="4571648" cy="2870122"/>
          </a:xfrm>
          <a:prstGeom prst="rect">
            <a:avLst/>
          </a:prstGeom>
        </p:spPr>
      </p:pic>
    </p:spTree>
    <p:extLst>
      <p:ext uri="{BB962C8B-B14F-4D97-AF65-F5344CB8AC3E}">
        <p14:creationId xmlns:p14="http://schemas.microsoft.com/office/powerpoint/2010/main" val="80318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892" y="1524000"/>
            <a:ext cx="10972800" cy="4832092"/>
          </a:xfrm>
          <a:prstGeom prst="rect">
            <a:avLst/>
          </a:prstGeom>
        </p:spPr>
        <p:txBody>
          <a:bodyPr wrap="square">
            <a:spAutoFit/>
          </a:bodyPr>
          <a:lstStyle/>
          <a:p>
            <a:r>
              <a:rPr lang="en-US" sz="2200" dirty="0"/>
              <a:t>-waste bottle(s)</a:t>
            </a:r>
          </a:p>
          <a:p>
            <a:r>
              <a:rPr lang="en-US" sz="2200" dirty="0"/>
              <a:t>-all required samples </a:t>
            </a:r>
          </a:p>
          <a:p>
            <a:r>
              <a:rPr lang="en-US" sz="2200" dirty="0"/>
              <a:t>-sample containers</a:t>
            </a:r>
          </a:p>
          <a:p>
            <a:r>
              <a:rPr lang="en-US" sz="2200" dirty="0"/>
              <a:t>-proper forceps for sample handling</a:t>
            </a:r>
          </a:p>
          <a:p>
            <a:r>
              <a:rPr lang="en-US" sz="2200" dirty="0"/>
              <a:t>-rinse water</a:t>
            </a:r>
          </a:p>
          <a:p>
            <a:r>
              <a:rPr lang="en-US" sz="2200" dirty="0"/>
              <a:t>-wipes</a:t>
            </a:r>
          </a:p>
          <a:p>
            <a:r>
              <a:rPr lang="en-US" sz="2200" dirty="0"/>
              <a:t>-any other required supplies</a:t>
            </a:r>
          </a:p>
          <a:p>
            <a:r>
              <a:rPr lang="en-US" sz="2200" dirty="0"/>
              <a:t>	</a:t>
            </a:r>
          </a:p>
          <a:p>
            <a:r>
              <a:rPr lang="en-US" sz="2200" i="1" dirty="0"/>
              <a:t>--Retrieving items during processing can create accidents and spread contamination</a:t>
            </a:r>
            <a:r>
              <a:rPr lang="en-US" sz="2200" dirty="0"/>
              <a:t>.--</a:t>
            </a:r>
          </a:p>
          <a:p>
            <a:endParaRPr lang="en-US" sz="2200" dirty="0"/>
          </a:p>
          <a:p>
            <a:r>
              <a:rPr lang="en-US" sz="2200" dirty="0"/>
              <a:t>-Know where the closest spill kit and wash stations are located.</a:t>
            </a:r>
          </a:p>
          <a:p>
            <a:endParaRPr lang="en-US" sz="2200" dirty="0"/>
          </a:p>
          <a:p>
            <a:r>
              <a:rPr lang="en-US" sz="2200" dirty="0"/>
              <a:t>-Minimize the quantities of materials that might be involved in a fire or explosion by limiting the amount of chemicals used.</a:t>
            </a:r>
          </a:p>
        </p:txBody>
      </p:sp>
      <p:sp>
        <p:nvSpPr>
          <p:cNvPr id="3" name="TextBox 2"/>
          <p:cNvSpPr txBox="1"/>
          <p:nvPr/>
        </p:nvSpPr>
        <p:spPr>
          <a:xfrm>
            <a:off x="685800" y="228601"/>
            <a:ext cx="11125200" cy="1077218"/>
          </a:xfrm>
          <a:prstGeom prst="rect">
            <a:avLst/>
          </a:prstGeom>
          <a:noFill/>
        </p:spPr>
        <p:txBody>
          <a:bodyPr wrap="square" rtlCol="0">
            <a:spAutoFit/>
          </a:bodyPr>
          <a:lstStyle/>
          <a:p>
            <a:pPr algn="ctr"/>
            <a:r>
              <a:rPr lang="en-US" sz="3200" b="1" u="sng" dirty="0"/>
              <a:t>Make sure that you also have everything you need before any reagents are dispensed </a:t>
            </a:r>
          </a:p>
        </p:txBody>
      </p:sp>
    </p:spTree>
    <p:extLst>
      <p:ext uri="{BB962C8B-B14F-4D97-AF65-F5344CB8AC3E}">
        <p14:creationId xmlns:p14="http://schemas.microsoft.com/office/powerpoint/2010/main" val="40911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457201"/>
            <a:ext cx="5943600" cy="584775"/>
          </a:xfrm>
          <a:prstGeom prst="rect">
            <a:avLst/>
          </a:prstGeom>
          <a:noFill/>
        </p:spPr>
        <p:txBody>
          <a:bodyPr wrap="square" rtlCol="0">
            <a:spAutoFit/>
          </a:bodyPr>
          <a:lstStyle/>
          <a:p>
            <a:r>
              <a:rPr lang="en-US" sz="3200" b="1" dirty="0"/>
              <a:t>Chemical waste management </a:t>
            </a:r>
          </a:p>
        </p:txBody>
      </p:sp>
      <p:sp>
        <p:nvSpPr>
          <p:cNvPr id="3" name="TextBox 2"/>
          <p:cNvSpPr txBox="1"/>
          <p:nvPr/>
        </p:nvSpPr>
        <p:spPr>
          <a:xfrm>
            <a:off x="228600" y="1103532"/>
            <a:ext cx="9829800"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t>Every area that produces chemical waste should have an approved Satellite Accumulation area as close as possible, but always in the same room.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err="1"/>
              <a:t>NRF</a:t>
            </a:r>
            <a:r>
              <a:rPr lang="en-US" sz="2000" dirty="0"/>
              <a:t> Staff requests regular pickup by EH&amp;S, these will be scheduled so as to ensure that the hazardous wastes are not kept on site for more than a few days and do not build up to greater than permitted quantities.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Each of the bottles are to be individually labeled with an accurate label detailing the name and quantity of all of the material in the container. If at any time the contents of the bottle is changed then the label should be modified on the spot.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amount of waste to be generated should be known before the process starts and there should be enough waste containers on hand to contain the waste before any reagent is dispensed.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Check waste container levels BEFORE beginning your process, DO NOT overfill waste containers. Full is at 2/3 full (when the level reaches the curve of the bottle not the neck).</a:t>
            </a:r>
          </a:p>
        </p:txBody>
      </p:sp>
      <p:pic>
        <p:nvPicPr>
          <p:cNvPr id="2050" name="Picture 2" descr="CHEMICAL WASTE PROCEDURE FOR FACULTY | SUNY Geneseo">
            <a:extLst>
              <a:ext uri="{FF2B5EF4-FFF2-40B4-BE49-F238E27FC236}">
                <a16:creationId xmlns:a16="http://schemas.microsoft.com/office/drawing/2014/main" id="{0675ADD6-826D-AF44-C582-0E6FC9F73C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3750" b="1074"/>
          <a:stretch/>
        </p:blipFill>
        <p:spPr bwMode="auto">
          <a:xfrm>
            <a:off x="9978720" y="1371600"/>
            <a:ext cx="2213279" cy="33974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3D3EA9-DF60-DCD7-55FC-22881267DEBB}"/>
              </a:ext>
            </a:extLst>
          </p:cNvPr>
          <p:cNvSpPr txBox="1"/>
          <p:nvPr/>
        </p:nvSpPr>
        <p:spPr>
          <a:xfrm>
            <a:off x="10591800" y="3167390"/>
            <a:ext cx="718466" cy="523220"/>
          </a:xfrm>
          <a:prstGeom prst="rect">
            <a:avLst/>
          </a:prstGeom>
          <a:noFill/>
        </p:spPr>
        <p:txBody>
          <a:bodyPr wrap="none" rtlCol="0">
            <a:spAutoFit/>
          </a:bodyPr>
          <a:lstStyle/>
          <a:p>
            <a:r>
              <a:rPr lang="en-US" sz="2800" b="1" dirty="0">
                <a:solidFill>
                  <a:srgbClr val="FF0000"/>
                </a:solidFill>
              </a:rPr>
              <a:t>Full</a:t>
            </a:r>
          </a:p>
        </p:txBody>
      </p:sp>
      <p:sp>
        <p:nvSpPr>
          <p:cNvPr id="5" name="Rectangle 4">
            <a:extLst>
              <a:ext uri="{FF2B5EF4-FFF2-40B4-BE49-F238E27FC236}">
                <a16:creationId xmlns:a16="http://schemas.microsoft.com/office/drawing/2014/main" id="{5EC971EA-6731-E6CB-4CE6-88295EAC3070}"/>
              </a:ext>
            </a:extLst>
          </p:cNvPr>
          <p:cNvSpPr/>
          <p:nvPr/>
        </p:nvSpPr>
        <p:spPr>
          <a:xfrm>
            <a:off x="9978720" y="3244334"/>
            <a:ext cx="2060880"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998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AC5C9-3A83-C683-802A-F34A023C7EC4}"/>
              </a:ext>
            </a:extLst>
          </p:cNvPr>
          <p:cNvSpPr txBox="1"/>
          <p:nvPr/>
        </p:nvSpPr>
        <p:spPr>
          <a:xfrm>
            <a:off x="2018794" y="609600"/>
            <a:ext cx="6666248" cy="584775"/>
          </a:xfrm>
          <a:prstGeom prst="rect">
            <a:avLst/>
          </a:prstGeom>
          <a:noFill/>
        </p:spPr>
        <p:txBody>
          <a:bodyPr wrap="none" rtlCol="0">
            <a:spAutoFit/>
          </a:bodyPr>
          <a:lstStyle/>
          <a:p>
            <a:r>
              <a:rPr lang="en-US" sz="3200" b="1" dirty="0"/>
              <a:t>Notices, updates and communications</a:t>
            </a:r>
          </a:p>
        </p:txBody>
      </p:sp>
      <p:sp>
        <p:nvSpPr>
          <p:cNvPr id="3" name="TextBox 2">
            <a:extLst>
              <a:ext uri="{FF2B5EF4-FFF2-40B4-BE49-F238E27FC236}">
                <a16:creationId xmlns:a16="http://schemas.microsoft.com/office/drawing/2014/main" id="{9B42DEE2-F113-EB72-0311-C0087D9BD048}"/>
              </a:ext>
            </a:extLst>
          </p:cNvPr>
          <p:cNvSpPr txBox="1"/>
          <p:nvPr/>
        </p:nvSpPr>
        <p:spPr>
          <a:xfrm>
            <a:off x="533400" y="1295400"/>
            <a:ext cx="11125200" cy="5355312"/>
          </a:xfrm>
          <a:prstGeom prst="rect">
            <a:avLst/>
          </a:prstGeom>
          <a:noFill/>
        </p:spPr>
        <p:txBody>
          <a:bodyPr wrap="square" rtlCol="0">
            <a:spAutoFit/>
          </a:bodyPr>
          <a:lstStyle/>
          <a:p>
            <a:r>
              <a:rPr lang="en-US" dirty="0"/>
              <a:t>You will receive a variety of emails from the </a:t>
            </a:r>
            <a:r>
              <a:rPr lang="en-US" dirty="0" err="1"/>
              <a:t>NRF</a:t>
            </a:r>
            <a:r>
              <a:rPr lang="en-US" dirty="0"/>
              <a:t>, it is in your best interest to at least open and skim the content for relevant updates or events.</a:t>
            </a:r>
          </a:p>
          <a:p>
            <a:endParaRPr lang="en-US" dirty="0"/>
          </a:p>
          <a:p>
            <a:r>
              <a:rPr lang="en-US" dirty="0"/>
              <a:t>Once a week (usually Tuesdays) we send out a weekly update, this will highlight important facility or procedure changes, give a list of upcoming events and meetings, and give a short safety update or tip.</a:t>
            </a:r>
          </a:p>
          <a:p>
            <a:endParaRPr lang="en-US" dirty="0"/>
          </a:p>
          <a:p>
            <a:r>
              <a:rPr lang="en-US" dirty="0"/>
              <a:t>Tools you are trained on will auto send you status updates when the tool goes down or comes back online for use. Staff will summarize the issue and expected repair time if known in these updates.</a:t>
            </a:r>
          </a:p>
          <a:p>
            <a:endParaRPr lang="en-US" dirty="0"/>
          </a:p>
          <a:p>
            <a:r>
              <a:rPr lang="en-US" dirty="0" err="1"/>
              <a:t>NRF</a:t>
            </a:r>
            <a:r>
              <a:rPr lang="en-US" dirty="0"/>
              <a:t> administration may send out urgent updates directly to the users list, typically all users and PIs will receive these updates.</a:t>
            </a:r>
          </a:p>
          <a:p>
            <a:endParaRPr lang="en-US" dirty="0"/>
          </a:p>
          <a:p>
            <a:r>
              <a:rPr lang="en-US" dirty="0"/>
              <a:t>Safety violations, Improper tool shutdown or SOP violations: We will notify you of any issues that come up during or after your use. Usually, a warning is given and note posted to your user account. Repeated violations will result in access being revoked.</a:t>
            </a:r>
          </a:p>
          <a:p>
            <a:endParaRPr lang="en-US" dirty="0"/>
          </a:p>
          <a:p>
            <a:r>
              <a:rPr lang="en-US" dirty="0"/>
              <a:t>We also have Teams Channels for processes/tools in the facility, and direct messaging through the TUMI system.</a:t>
            </a:r>
          </a:p>
          <a:p>
            <a:endParaRPr lang="en-US" dirty="0"/>
          </a:p>
          <a:p>
            <a:r>
              <a:rPr lang="en-US" b="1" dirty="0"/>
              <a:t>Please, please, please communicate with us.  We really want your input so we can keep improving.</a:t>
            </a:r>
          </a:p>
        </p:txBody>
      </p:sp>
    </p:spTree>
    <p:extLst>
      <p:ext uri="{BB962C8B-B14F-4D97-AF65-F5344CB8AC3E}">
        <p14:creationId xmlns:p14="http://schemas.microsoft.com/office/powerpoint/2010/main" val="3529113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D53BB0-0070-48F7-E090-2D5FAB5700A6}"/>
              </a:ext>
            </a:extLst>
          </p:cNvPr>
          <p:cNvPicPr>
            <a:picLocks noChangeAspect="1"/>
          </p:cNvPicPr>
          <p:nvPr/>
        </p:nvPicPr>
        <p:blipFill rotWithShape="1">
          <a:blip r:embed="rId3"/>
          <a:srcRect b="7778"/>
          <a:stretch/>
        </p:blipFill>
        <p:spPr>
          <a:xfrm>
            <a:off x="2074718" y="503382"/>
            <a:ext cx="8042564" cy="6324600"/>
          </a:xfrm>
          <a:prstGeom prst="rect">
            <a:avLst/>
          </a:prstGeom>
        </p:spPr>
      </p:pic>
      <p:sp>
        <p:nvSpPr>
          <p:cNvPr id="10" name="TextBox 9">
            <a:extLst>
              <a:ext uri="{FF2B5EF4-FFF2-40B4-BE49-F238E27FC236}">
                <a16:creationId xmlns:a16="http://schemas.microsoft.com/office/drawing/2014/main" id="{1BB9A207-9535-AB29-7854-6AFE0339F83A}"/>
              </a:ext>
            </a:extLst>
          </p:cNvPr>
          <p:cNvSpPr txBox="1"/>
          <p:nvPr/>
        </p:nvSpPr>
        <p:spPr>
          <a:xfrm>
            <a:off x="762000" y="-152400"/>
            <a:ext cx="6096000" cy="769441"/>
          </a:xfrm>
          <a:prstGeom prst="rect">
            <a:avLst/>
          </a:prstGeom>
          <a:noFill/>
        </p:spPr>
        <p:txBody>
          <a:bodyPr wrap="square">
            <a:spAutoFit/>
          </a:bodyPr>
          <a:lstStyle/>
          <a:p>
            <a:r>
              <a:rPr kumimoji="0" lang="en-US" sz="4400" b="1" i="0" u="none" strike="noStrike" kern="1200" cap="none" spc="0" normalizeH="0" baseline="0" noProof="0" dirty="0" err="1">
                <a:ln>
                  <a:noFill/>
                </a:ln>
                <a:solidFill>
                  <a:prstClr val="black"/>
                </a:solidFill>
                <a:effectLst/>
                <a:uLnTx/>
                <a:uFillTx/>
                <a:latin typeface="Calibri"/>
                <a:ea typeface="+mj-ea"/>
                <a:cs typeface="+mj-cs"/>
              </a:rPr>
              <a:t>NRF</a:t>
            </a:r>
            <a:r>
              <a:rPr kumimoji="0" lang="en-US" sz="4400" b="1" i="0" u="none" strike="noStrike" kern="1200" cap="none" spc="0" normalizeH="0" baseline="0" noProof="0" dirty="0">
                <a:ln>
                  <a:noFill/>
                </a:ln>
                <a:solidFill>
                  <a:prstClr val="black"/>
                </a:solidFill>
                <a:effectLst/>
                <a:uLnTx/>
                <a:uFillTx/>
                <a:latin typeface="Calibri"/>
                <a:ea typeface="+mj-ea"/>
                <a:cs typeface="+mj-cs"/>
              </a:rPr>
              <a:t> Website</a:t>
            </a:r>
            <a:endParaRPr lang="en-US" dirty="0"/>
          </a:p>
        </p:txBody>
      </p:sp>
    </p:spTree>
    <p:extLst>
      <p:ext uri="{BB962C8B-B14F-4D97-AF65-F5344CB8AC3E}">
        <p14:creationId xmlns:p14="http://schemas.microsoft.com/office/powerpoint/2010/main" val="95677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A6824-6713-DEA2-D297-E76AE20AD22F}"/>
              </a:ext>
            </a:extLst>
          </p:cNvPr>
          <p:cNvSpPr>
            <a:spLocks noGrp="1"/>
          </p:cNvSpPr>
          <p:nvPr>
            <p:ph type="title"/>
          </p:nvPr>
        </p:nvSpPr>
        <p:spPr/>
        <p:txBody>
          <a:bodyPr/>
          <a:lstStyle/>
          <a:p>
            <a:r>
              <a:rPr lang="en-US" dirty="0"/>
              <a:t>Publication Requirements</a:t>
            </a:r>
          </a:p>
        </p:txBody>
      </p:sp>
      <p:sp>
        <p:nvSpPr>
          <p:cNvPr id="3" name="Content Placeholder 2">
            <a:extLst>
              <a:ext uri="{FF2B5EF4-FFF2-40B4-BE49-F238E27FC236}">
                <a16:creationId xmlns:a16="http://schemas.microsoft.com/office/drawing/2014/main" id="{F9D869F3-BE40-CDA5-26AD-9E93601D3D83}"/>
              </a:ext>
            </a:extLst>
          </p:cNvPr>
          <p:cNvSpPr>
            <a:spLocks noGrp="1"/>
          </p:cNvSpPr>
          <p:nvPr>
            <p:ph idx="1"/>
          </p:nvPr>
        </p:nvSpPr>
        <p:spPr>
          <a:xfrm>
            <a:off x="609600" y="1295400"/>
            <a:ext cx="10972800" cy="5287961"/>
          </a:xfrm>
        </p:spPr>
        <p:txBody>
          <a:bodyPr>
            <a:normAutofit fontScale="92500"/>
          </a:bodyPr>
          <a:lstStyle/>
          <a:p>
            <a:r>
              <a:rPr lang="en-US" dirty="0"/>
              <a:t>It is important to document use of the Nanoscale Research Facility in each publication, poster or oral presentation. This helps us to be recognized by the academic community which in turn facilitates funding and enables us to continue supporting your research. </a:t>
            </a:r>
            <a:r>
              <a:rPr lang="en-US" b="1" dirty="0"/>
              <a:t>When data acquired at the NRF results in a publication, please contact us to let us know, and acknowledge us in your manuscript </a:t>
            </a:r>
            <a:r>
              <a:rPr lang="en-US" dirty="0"/>
              <a:t>using a simple statement template found on our website.</a:t>
            </a:r>
          </a:p>
          <a:p>
            <a:r>
              <a:rPr lang="en-US" dirty="0"/>
              <a:t>If NRF staff members make significant intellectual contributions to your work, please discuss co-authorship opportunities with your PI and our staff member(s), this is extremely beneficial to our staff as research scientists.</a:t>
            </a:r>
          </a:p>
        </p:txBody>
      </p:sp>
    </p:spTree>
    <p:extLst>
      <p:ext uri="{BB962C8B-B14F-4D97-AF65-F5344CB8AC3E}">
        <p14:creationId xmlns:p14="http://schemas.microsoft.com/office/powerpoint/2010/main" val="1266916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11353800" cy="6370975"/>
          </a:xfrm>
          <a:prstGeom prst="rect">
            <a:avLst/>
          </a:prstGeom>
        </p:spPr>
        <p:txBody>
          <a:bodyPr wrap="square">
            <a:spAutoFit/>
          </a:bodyPr>
          <a:lstStyle/>
          <a:p>
            <a:pPr hangingPunct="0"/>
            <a:r>
              <a:rPr lang="en-US" sz="2400" dirty="0"/>
              <a:t>All safety information provided by </a:t>
            </a:r>
            <a:r>
              <a:rPr lang="en-US" sz="2400" dirty="0" err="1"/>
              <a:t>NRF</a:t>
            </a:r>
            <a:r>
              <a:rPr lang="en-US" sz="2400" dirty="0"/>
              <a:t> Staff, including this document and the </a:t>
            </a:r>
            <a:r>
              <a:rPr lang="en-US" sz="2400" dirty="0" err="1"/>
              <a:t>NRF</a:t>
            </a:r>
            <a:r>
              <a:rPr lang="en-US" sz="2400" dirty="0"/>
              <a:t> Safety Training class is supplemental to the UF EH&amp;S Lab Safety Program. </a:t>
            </a:r>
          </a:p>
          <a:p>
            <a:pPr hangingPunct="0"/>
            <a:r>
              <a:rPr lang="en-US" sz="2400" dirty="0"/>
              <a:t>It is your responsibility (with the guidance of your Principal Investigator, or PI) to read and conform to the EH&amp;S UF Laboratory Safety Manual, and the EH&amp;S UF Chemical Hygiene Program at all times while using </a:t>
            </a:r>
            <a:r>
              <a:rPr lang="en-US" sz="2400" dirty="0" err="1"/>
              <a:t>NRF</a:t>
            </a:r>
            <a:r>
              <a:rPr lang="en-US" sz="2400" dirty="0"/>
              <a:t> facilities.  </a:t>
            </a:r>
          </a:p>
          <a:p>
            <a:pPr hangingPunct="0"/>
            <a:endParaRPr lang="en-US" sz="2400" dirty="0"/>
          </a:p>
          <a:p>
            <a:pPr hangingPunct="0"/>
            <a:r>
              <a:rPr lang="en-US" sz="2400" dirty="0"/>
              <a:t>The UF EH&amp;S web site can be found at </a:t>
            </a:r>
            <a:r>
              <a:rPr lang="en-US" sz="2400" u="sng" dirty="0">
                <a:hlinkClick r:id="rId2"/>
              </a:rPr>
              <a:t>http://www.ehs.ufl.edu/</a:t>
            </a:r>
            <a:r>
              <a:rPr lang="en-US" sz="2400" dirty="0"/>
              <a:t> .  </a:t>
            </a:r>
          </a:p>
          <a:p>
            <a:pPr hangingPunct="0"/>
            <a:endParaRPr lang="en-US" sz="2400" dirty="0"/>
          </a:p>
          <a:p>
            <a:pPr hangingPunct="0"/>
            <a:r>
              <a:rPr lang="en-US" sz="2400" dirty="0"/>
              <a:t>All UF EH&amp;S Training must be done BEFORE beginning work in the any </a:t>
            </a:r>
            <a:r>
              <a:rPr lang="en-US" sz="2400" dirty="0" err="1"/>
              <a:t>NRF</a:t>
            </a:r>
            <a:r>
              <a:rPr lang="en-US" sz="2400" dirty="0"/>
              <a:t> Facility.</a:t>
            </a:r>
          </a:p>
          <a:p>
            <a:pPr hangingPunct="0"/>
            <a:r>
              <a:rPr lang="en-US" sz="2400" dirty="0"/>
              <a:t>	All users need Hazardous Waste Management Training (annually)</a:t>
            </a:r>
          </a:p>
          <a:p>
            <a:pPr hangingPunct="0"/>
            <a:r>
              <a:rPr lang="en-US" sz="2400" dirty="0"/>
              <a:t>	Cleanroom users also need HF training (once every 2 years)</a:t>
            </a:r>
          </a:p>
          <a:p>
            <a:pPr hangingPunct="0"/>
            <a:r>
              <a:rPr lang="en-US" sz="2400" dirty="0"/>
              <a:t>	NFMCF users will additionally need radiation safety training</a:t>
            </a:r>
          </a:p>
          <a:p>
            <a:pPr hangingPunct="0"/>
            <a:r>
              <a:rPr lang="en-US" sz="2400" dirty="0"/>
              <a:t> </a:t>
            </a:r>
          </a:p>
          <a:p>
            <a:r>
              <a:rPr lang="en-US" sz="2400" dirty="0"/>
              <a:t>Process equipment specific Safety Instructions are included at the beginning of each Process Equipment SOP and will be covered by the hands-on training provided for each tool by </a:t>
            </a:r>
            <a:r>
              <a:rPr lang="en-US" sz="2400" dirty="0" err="1"/>
              <a:t>NRF</a:t>
            </a:r>
            <a:r>
              <a:rPr lang="en-US" sz="2400" dirty="0"/>
              <a:t> Staff.  </a:t>
            </a:r>
            <a:r>
              <a:rPr lang="en-US" sz="2400" dirty="0" err="1"/>
              <a:t>NRF</a:t>
            </a:r>
            <a:r>
              <a:rPr lang="en-US" sz="2400" dirty="0"/>
              <a:t> Equipment SOP’s are usually located on the individual tool webpage under the Documents tab. SOPs are available at the physical tool location.</a:t>
            </a:r>
          </a:p>
        </p:txBody>
      </p:sp>
    </p:spTree>
    <p:extLst>
      <p:ext uri="{BB962C8B-B14F-4D97-AF65-F5344CB8AC3E}">
        <p14:creationId xmlns:p14="http://schemas.microsoft.com/office/powerpoint/2010/main" val="480562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1583D2-8E28-C786-92FB-8C69EDB9746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ED86B79-7051-A12F-366A-0B6C3DA8722A}"/>
              </a:ext>
            </a:extLst>
          </p:cNvPr>
          <p:cNvPicPr>
            <a:picLocks noChangeAspect="1"/>
          </p:cNvPicPr>
          <p:nvPr/>
        </p:nvPicPr>
        <p:blipFill rotWithShape="1">
          <a:blip r:embed="rId2"/>
          <a:srcRect t="9233"/>
          <a:stretch/>
        </p:blipFill>
        <p:spPr>
          <a:xfrm>
            <a:off x="0" y="609600"/>
            <a:ext cx="12192000" cy="5992860"/>
          </a:xfrm>
          <a:prstGeom prst="rect">
            <a:avLst/>
          </a:prstGeom>
        </p:spPr>
      </p:pic>
      <p:pic>
        <p:nvPicPr>
          <p:cNvPr id="7" name="Picture 6">
            <a:extLst>
              <a:ext uri="{FF2B5EF4-FFF2-40B4-BE49-F238E27FC236}">
                <a16:creationId xmlns:a16="http://schemas.microsoft.com/office/drawing/2014/main" id="{60318B86-CEFF-B2B0-49A2-FD4F0ABB4C77}"/>
              </a:ext>
            </a:extLst>
          </p:cNvPr>
          <p:cNvPicPr>
            <a:picLocks noChangeAspect="1"/>
          </p:cNvPicPr>
          <p:nvPr/>
        </p:nvPicPr>
        <p:blipFill rotWithShape="1">
          <a:blip r:embed="rId3"/>
          <a:srcRect b="33519"/>
          <a:stretch/>
        </p:blipFill>
        <p:spPr>
          <a:xfrm>
            <a:off x="2464279" y="5243722"/>
            <a:ext cx="1820630" cy="1534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C7F474BF-554B-D73C-4568-58F9677B56E4}"/>
              </a:ext>
            </a:extLst>
          </p:cNvPr>
          <p:cNvPicPr>
            <a:picLocks noChangeAspect="1"/>
          </p:cNvPicPr>
          <p:nvPr/>
        </p:nvPicPr>
        <p:blipFill rotWithShape="1">
          <a:blip r:embed="rId3"/>
          <a:srcRect t="67382"/>
          <a:stretch/>
        </p:blipFill>
        <p:spPr>
          <a:xfrm>
            <a:off x="4572000" y="6028467"/>
            <a:ext cx="1820630" cy="750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C73EF262-7F4C-5AD9-76D8-C6E1A5C35F6D}"/>
              </a:ext>
            </a:extLst>
          </p:cNvPr>
          <p:cNvSpPr/>
          <p:nvPr/>
        </p:nvSpPr>
        <p:spPr>
          <a:xfrm>
            <a:off x="152400" y="1219200"/>
            <a:ext cx="2133600" cy="5606143"/>
          </a:xfrm>
          <a:prstGeom prst="rect">
            <a:avLst/>
          </a:prstGeom>
          <a:noFill/>
          <a:ln w="3810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45B50BD-553F-3BA3-2D5D-DE4170FA1F94}"/>
              </a:ext>
            </a:extLst>
          </p:cNvPr>
          <p:cNvSpPr txBox="1"/>
          <p:nvPr/>
        </p:nvSpPr>
        <p:spPr>
          <a:xfrm>
            <a:off x="2514600" y="1979474"/>
            <a:ext cx="9448800" cy="1754326"/>
          </a:xfrm>
          <a:prstGeom prst="rect">
            <a:avLst/>
          </a:prstGeom>
          <a:solidFill>
            <a:srgbClr val="FF4A00"/>
          </a:solidFill>
        </p:spPr>
        <p:txBody>
          <a:bodyPr wrap="square" rtlCol="0">
            <a:spAutoFit/>
          </a:bodyPr>
          <a:lstStyle/>
          <a:p>
            <a:r>
              <a:rPr lang="en-US" b="1" dirty="0">
                <a:solidFill>
                  <a:schemeClr val="bg1"/>
                </a:solidFill>
              </a:rPr>
              <a:t>User headers to pay attention to:</a:t>
            </a:r>
          </a:p>
          <a:p>
            <a:endParaRPr lang="en-US" b="1" dirty="0">
              <a:solidFill>
                <a:schemeClr val="bg1"/>
              </a:solidFill>
            </a:endParaRPr>
          </a:p>
          <a:p>
            <a:r>
              <a:rPr lang="en-US" b="1" dirty="0">
                <a:solidFill>
                  <a:schemeClr val="bg1"/>
                </a:solidFill>
              </a:rPr>
              <a:t>Service Requests</a:t>
            </a:r>
          </a:p>
          <a:p>
            <a:r>
              <a:rPr lang="en-US" b="1" dirty="0">
                <a:solidFill>
                  <a:schemeClr val="bg1"/>
                </a:solidFill>
              </a:rPr>
              <a:t>Reservations for Today</a:t>
            </a:r>
          </a:p>
          <a:p>
            <a:r>
              <a:rPr lang="en-US" b="1" dirty="0">
                <a:solidFill>
                  <a:schemeClr val="bg1"/>
                </a:solidFill>
              </a:rPr>
              <a:t>Your Future Reservations</a:t>
            </a:r>
          </a:p>
          <a:p>
            <a:r>
              <a:rPr lang="en-US" b="1" dirty="0">
                <a:solidFill>
                  <a:schemeClr val="bg1"/>
                </a:solidFill>
              </a:rPr>
              <a:t>Recent Transactions</a:t>
            </a:r>
          </a:p>
        </p:txBody>
      </p:sp>
      <p:sp>
        <p:nvSpPr>
          <p:cNvPr id="11" name="Star: 5 Points 10">
            <a:extLst>
              <a:ext uri="{FF2B5EF4-FFF2-40B4-BE49-F238E27FC236}">
                <a16:creationId xmlns:a16="http://schemas.microsoft.com/office/drawing/2014/main" id="{CF4B944A-CA0F-6C1D-B552-7755737461F9}"/>
              </a:ext>
            </a:extLst>
          </p:cNvPr>
          <p:cNvSpPr/>
          <p:nvPr/>
        </p:nvSpPr>
        <p:spPr>
          <a:xfrm>
            <a:off x="1600200" y="3989614"/>
            <a:ext cx="304800" cy="304800"/>
          </a:xfrm>
          <a:prstGeom prst="star5">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A865AC96-37AD-10BD-860B-4E004F16435C}"/>
              </a:ext>
            </a:extLst>
          </p:cNvPr>
          <p:cNvSpPr/>
          <p:nvPr/>
        </p:nvSpPr>
        <p:spPr>
          <a:xfrm>
            <a:off x="1778479" y="5334000"/>
            <a:ext cx="304800" cy="304800"/>
          </a:xfrm>
          <a:prstGeom prst="star5">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F9030C95-7F11-A5BC-6DCB-5140F57716D9}"/>
              </a:ext>
            </a:extLst>
          </p:cNvPr>
          <p:cNvSpPr/>
          <p:nvPr/>
        </p:nvSpPr>
        <p:spPr>
          <a:xfrm>
            <a:off x="3733800" y="6233334"/>
            <a:ext cx="304800" cy="304800"/>
          </a:xfrm>
          <a:prstGeom prst="star5">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23F02B94-1AD5-1DF8-58E4-84FAA6539AD5}"/>
              </a:ext>
            </a:extLst>
          </p:cNvPr>
          <p:cNvSpPr/>
          <p:nvPr/>
        </p:nvSpPr>
        <p:spPr>
          <a:xfrm>
            <a:off x="6087830" y="6080934"/>
            <a:ext cx="304800" cy="304800"/>
          </a:xfrm>
          <a:prstGeom prst="star5">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2278C04-7BFD-A53C-1597-BE96C55813E0}"/>
              </a:ext>
            </a:extLst>
          </p:cNvPr>
          <p:cNvPicPr>
            <a:picLocks noChangeAspect="1"/>
          </p:cNvPicPr>
          <p:nvPr/>
        </p:nvPicPr>
        <p:blipFill>
          <a:blip r:embed="rId4"/>
          <a:stretch>
            <a:fillRect/>
          </a:stretch>
        </p:blipFill>
        <p:spPr>
          <a:xfrm>
            <a:off x="152400" y="0"/>
            <a:ext cx="4648200" cy="880279"/>
          </a:xfrm>
          <a:prstGeom prst="rect">
            <a:avLst/>
          </a:prstGeom>
        </p:spPr>
      </p:pic>
      <p:sp>
        <p:nvSpPr>
          <p:cNvPr id="2" name="Rectangle 1">
            <a:extLst>
              <a:ext uri="{FF2B5EF4-FFF2-40B4-BE49-F238E27FC236}">
                <a16:creationId xmlns:a16="http://schemas.microsoft.com/office/drawing/2014/main" id="{F9505A7E-D837-0EE5-EF34-3500D319069B}"/>
              </a:ext>
            </a:extLst>
          </p:cNvPr>
          <p:cNvSpPr/>
          <p:nvPr/>
        </p:nvSpPr>
        <p:spPr>
          <a:xfrm>
            <a:off x="2514600" y="3733800"/>
            <a:ext cx="9448800" cy="990600"/>
          </a:xfrm>
          <a:prstGeom prst="rect">
            <a:avLst/>
          </a:prstGeom>
          <a:solidFill>
            <a:srgbClr val="FF4A0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793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57BB-CB1D-DE13-0748-79D66087B3A0}"/>
              </a:ext>
            </a:extLst>
          </p:cNvPr>
          <p:cNvSpPr>
            <a:spLocks noGrp="1"/>
          </p:cNvSpPr>
          <p:nvPr>
            <p:ph type="ctrTitle"/>
          </p:nvPr>
        </p:nvSpPr>
        <p:spPr>
          <a:xfrm>
            <a:off x="843280" y="381000"/>
            <a:ext cx="10647680" cy="2387600"/>
          </a:xfrm>
        </p:spPr>
        <p:txBody>
          <a:bodyPr/>
          <a:lstStyle/>
          <a:p>
            <a:r>
              <a:rPr lang="en-US" b="1" dirty="0"/>
              <a:t>Using the </a:t>
            </a:r>
            <a:r>
              <a:rPr lang="en-US" b="1" dirty="0" err="1"/>
              <a:t>NRF</a:t>
            </a:r>
            <a:r>
              <a:rPr lang="en-US" b="1" dirty="0"/>
              <a:t> TUMI System</a:t>
            </a:r>
          </a:p>
        </p:txBody>
      </p:sp>
      <p:sp>
        <p:nvSpPr>
          <p:cNvPr id="3" name="Subtitle 2">
            <a:extLst>
              <a:ext uri="{FF2B5EF4-FFF2-40B4-BE49-F238E27FC236}">
                <a16:creationId xmlns:a16="http://schemas.microsoft.com/office/drawing/2014/main" id="{E4550606-D449-8168-D37A-E03A1221FC26}"/>
              </a:ext>
            </a:extLst>
          </p:cNvPr>
          <p:cNvSpPr>
            <a:spLocks noGrp="1"/>
          </p:cNvSpPr>
          <p:nvPr>
            <p:ph type="subTitle" idx="1"/>
          </p:nvPr>
        </p:nvSpPr>
        <p:spPr>
          <a:xfrm>
            <a:off x="1828800" y="2514600"/>
            <a:ext cx="8534400" cy="685800"/>
          </a:xfrm>
        </p:spPr>
        <p:txBody>
          <a:bodyPr/>
          <a:lstStyle/>
          <a:p>
            <a:r>
              <a:rPr lang="en-US" b="1" dirty="0">
                <a:solidFill>
                  <a:schemeClr val="tx2"/>
                </a:solidFill>
              </a:rPr>
              <a:t>(</a:t>
            </a:r>
            <a:r>
              <a:rPr lang="en-US" b="1" u="sng" dirty="0">
                <a:solidFill>
                  <a:schemeClr val="tx2"/>
                </a:solidFill>
              </a:rPr>
              <a:t>T</a:t>
            </a:r>
            <a:r>
              <a:rPr lang="en-US" b="1" dirty="0">
                <a:solidFill>
                  <a:schemeClr val="tx2"/>
                </a:solidFill>
              </a:rPr>
              <a:t>ool – </a:t>
            </a:r>
            <a:r>
              <a:rPr lang="en-US" b="1" u="sng" dirty="0">
                <a:solidFill>
                  <a:schemeClr val="tx2"/>
                </a:solidFill>
              </a:rPr>
              <a:t>U</a:t>
            </a:r>
            <a:r>
              <a:rPr lang="en-US" b="1" dirty="0">
                <a:solidFill>
                  <a:schemeClr val="tx2"/>
                </a:solidFill>
              </a:rPr>
              <a:t>ser – </a:t>
            </a:r>
            <a:r>
              <a:rPr lang="en-US" b="1" u="sng" dirty="0">
                <a:solidFill>
                  <a:schemeClr val="tx2"/>
                </a:solidFill>
              </a:rPr>
              <a:t>M</a:t>
            </a:r>
            <a:r>
              <a:rPr lang="en-US" b="1" dirty="0">
                <a:solidFill>
                  <a:schemeClr val="tx2"/>
                </a:solidFill>
              </a:rPr>
              <a:t>achine – </a:t>
            </a:r>
            <a:r>
              <a:rPr lang="en-US" b="1" u="sng" dirty="0">
                <a:solidFill>
                  <a:schemeClr val="tx2"/>
                </a:solidFill>
              </a:rPr>
              <a:t>I</a:t>
            </a:r>
            <a:r>
              <a:rPr lang="en-US" b="1" dirty="0">
                <a:solidFill>
                  <a:schemeClr val="tx2"/>
                </a:solidFill>
              </a:rPr>
              <a:t>nterface)</a:t>
            </a:r>
          </a:p>
        </p:txBody>
      </p:sp>
      <p:sp>
        <p:nvSpPr>
          <p:cNvPr id="4" name="TextBox 3">
            <a:extLst>
              <a:ext uri="{FF2B5EF4-FFF2-40B4-BE49-F238E27FC236}">
                <a16:creationId xmlns:a16="http://schemas.microsoft.com/office/drawing/2014/main" id="{FC483E70-37F0-F1E4-196A-C19EF40DAD1B}"/>
              </a:ext>
            </a:extLst>
          </p:cNvPr>
          <p:cNvSpPr txBox="1"/>
          <p:nvPr/>
        </p:nvSpPr>
        <p:spPr>
          <a:xfrm>
            <a:off x="685800" y="4089401"/>
            <a:ext cx="10805160" cy="2554545"/>
          </a:xfrm>
          <a:prstGeom prst="rect">
            <a:avLst/>
          </a:prstGeom>
          <a:noFill/>
        </p:spPr>
        <p:txBody>
          <a:bodyPr wrap="square" rtlCol="0">
            <a:spAutoFit/>
          </a:bodyPr>
          <a:lstStyle/>
          <a:p>
            <a:r>
              <a:rPr lang="en-US" sz="3200" b="1" dirty="0"/>
              <a:t>The kiosks that control tool interlocks may be situated in the lab with the equipment or be in a central location controlling instruments in multiple labs.</a:t>
            </a:r>
          </a:p>
          <a:p>
            <a:endParaRPr lang="en-US" sz="3200" b="1" dirty="0"/>
          </a:p>
          <a:p>
            <a:r>
              <a:rPr lang="en-US" sz="3200" b="1" dirty="0"/>
              <a:t>We bill based upon time used from TUMI login to TUMI logout.</a:t>
            </a:r>
          </a:p>
        </p:txBody>
      </p:sp>
    </p:spTree>
    <p:extLst>
      <p:ext uri="{BB962C8B-B14F-4D97-AF65-F5344CB8AC3E}">
        <p14:creationId xmlns:p14="http://schemas.microsoft.com/office/powerpoint/2010/main" val="3390968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166D06-4D46-73B5-C5A8-300AE28BDF33}"/>
              </a:ext>
            </a:extLst>
          </p:cNvPr>
          <p:cNvPicPr>
            <a:picLocks noChangeAspect="1"/>
          </p:cNvPicPr>
          <p:nvPr/>
        </p:nvPicPr>
        <p:blipFill>
          <a:blip r:embed="rId2"/>
          <a:stretch>
            <a:fillRect/>
          </a:stretch>
        </p:blipFill>
        <p:spPr>
          <a:xfrm>
            <a:off x="22119" y="0"/>
            <a:ext cx="12147761" cy="6858000"/>
          </a:xfrm>
          <a:prstGeom prst="rect">
            <a:avLst/>
          </a:prstGeom>
        </p:spPr>
      </p:pic>
      <p:sp>
        <p:nvSpPr>
          <p:cNvPr id="6" name="TextBox 5">
            <a:extLst>
              <a:ext uri="{FF2B5EF4-FFF2-40B4-BE49-F238E27FC236}">
                <a16:creationId xmlns:a16="http://schemas.microsoft.com/office/drawing/2014/main" id="{5D1BDE32-1DBF-883E-8636-54E97CA15E09}"/>
              </a:ext>
            </a:extLst>
          </p:cNvPr>
          <p:cNvSpPr txBox="1"/>
          <p:nvPr/>
        </p:nvSpPr>
        <p:spPr>
          <a:xfrm>
            <a:off x="509606" y="3663847"/>
            <a:ext cx="3149138" cy="1323439"/>
          </a:xfrm>
          <a:prstGeom prst="rect">
            <a:avLst/>
          </a:prstGeom>
          <a:noFill/>
        </p:spPr>
        <p:txBody>
          <a:bodyPr wrap="square" rtlCol="0">
            <a:spAutoFit/>
          </a:bodyPr>
          <a:lstStyle/>
          <a:p>
            <a:r>
              <a:rPr lang="en-US" sz="2000" b="1" dirty="0">
                <a:solidFill>
                  <a:srgbClr val="FFFF00"/>
                </a:solidFill>
              </a:rPr>
              <a:t>Before you log in, you can see a list of the tools this TUMI station is controlling, and the status of each tool.</a:t>
            </a:r>
          </a:p>
        </p:txBody>
      </p:sp>
      <p:sp>
        <p:nvSpPr>
          <p:cNvPr id="7" name="TextBox 6">
            <a:extLst>
              <a:ext uri="{FF2B5EF4-FFF2-40B4-BE49-F238E27FC236}">
                <a16:creationId xmlns:a16="http://schemas.microsoft.com/office/drawing/2014/main" id="{5DB07D06-2DE8-5E90-7C21-EC2B7CEC7E4E}"/>
              </a:ext>
            </a:extLst>
          </p:cNvPr>
          <p:cNvSpPr txBox="1"/>
          <p:nvPr/>
        </p:nvSpPr>
        <p:spPr>
          <a:xfrm>
            <a:off x="4530470" y="3863902"/>
            <a:ext cx="3581400" cy="2246769"/>
          </a:xfrm>
          <a:prstGeom prst="rect">
            <a:avLst/>
          </a:prstGeom>
          <a:noFill/>
        </p:spPr>
        <p:txBody>
          <a:bodyPr wrap="square" rtlCol="0">
            <a:spAutoFit/>
          </a:bodyPr>
          <a:lstStyle/>
          <a:p>
            <a:r>
              <a:rPr lang="en-US" sz="2000" b="1" dirty="0">
                <a:solidFill>
                  <a:srgbClr val="FFFF00"/>
                </a:solidFill>
              </a:rPr>
              <a:t>Any upcoming reservations will appear here, it is not a requirement to have a reservation, but be mindful of upcoming reservations to ensure the tool is available at their reserved start time.</a:t>
            </a:r>
          </a:p>
        </p:txBody>
      </p:sp>
      <p:cxnSp>
        <p:nvCxnSpPr>
          <p:cNvPr id="9" name="Straight Arrow Connector 8">
            <a:extLst>
              <a:ext uri="{FF2B5EF4-FFF2-40B4-BE49-F238E27FC236}">
                <a16:creationId xmlns:a16="http://schemas.microsoft.com/office/drawing/2014/main" id="{EC279933-0B9C-FF79-28AD-5E4CB4E3081F}"/>
              </a:ext>
            </a:extLst>
          </p:cNvPr>
          <p:cNvCxnSpPr>
            <a:cxnSpLocks/>
          </p:cNvCxnSpPr>
          <p:nvPr/>
        </p:nvCxnSpPr>
        <p:spPr>
          <a:xfrm flipH="1" flipV="1">
            <a:off x="6019799" y="1905634"/>
            <a:ext cx="84201" cy="182816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4FB6484-69AF-4A2F-255A-8676DF56DCCE}"/>
              </a:ext>
            </a:extLst>
          </p:cNvPr>
          <p:cNvCxnSpPr>
            <a:cxnSpLocks/>
          </p:cNvCxnSpPr>
          <p:nvPr/>
        </p:nvCxnSpPr>
        <p:spPr>
          <a:xfrm flipV="1">
            <a:off x="762000" y="1982004"/>
            <a:ext cx="0" cy="150170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40AC42-DB10-28E1-BA93-5E5ECD42B214}"/>
              </a:ext>
            </a:extLst>
          </p:cNvPr>
          <p:cNvSpPr txBox="1"/>
          <p:nvPr/>
        </p:nvSpPr>
        <p:spPr>
          <a:xfrm>
            <a:off x="9144000" y="3663847"/>
            <a:ext cx="2434273" cy="707886"/>
          </a:xfrm>
          <a:prstGeom prst="rect">
            <a:avLst/>
          </a:prstGeom>
          <a:noFill/>
        </p:spPr>
        <p:txBody>
          <a:bodyPr wrap="square" rtlCol="0">
            <a:spAutoFit/>
          </a:bodyPr>
          <a:lstStyle/>
          <a:p>
            <a:r>
              <a:rPr lang="en-US" sz="2000" b="1" dirty="0">
                <a:solidFill>
                  <a:srgbClr val="FFFF00"/>
                </a:solidFill>
              </a:rPr>
              <a:t>Dual Login.  First the TUMI, then the tool.</a:t>
            </a:r>
          </a:p>
        </p:txBody>
      </p:sp>
      <p:cxnSp>
        <p:nvCxnSpPr>
          <p:cNvPr id="19" name="Straight Arrow Connector 18">
            <a:extLst>
              <a:ext uri="{FF2B5EF4-FFF2-40B4-BE49-F238E27FC236}">
                <a16:creationId xmlns:a16="http://schemas.microsoft.com/office/drawing/2014/main" id="{4A281D0D-7EF2-B82F-2A06-D0D829729899}"/>
              </a:ext>
            </a:extLst>
          </p:cNvPr>
          <p:cNvCxnSpPr>
            <a:cxnSpLocks/>
          </p:cNvCxnSpPr>
          <p:nvPr/>
        </p:nvCxnSpPr>
        <p:spPr>
          <a:xfrm flipH="1" flipV="1">
            <a:off x="10021012" y="359140"/>
            <a:ext cx="113588" cy="315081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58C479E-90EF-15F9-D755-B15193B73354}"/>
              </a:ext>
            </a:extLst>
          </p:cNvPr>
          <p:cNvCxnSpPr>
            <a:cxnSpLocks/>
          </p:cNvCxnSpPr>
          <p:nvPr/>
        </p:nvCxnSpPr>
        <p:spPr>
          <a:xfrm flipH="1" flipV="1">
            <a:off x="9829800" y="367932"/>
            <a:ext cx="113588" cy="315081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846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C90F06-563C-D5F8-205A-9B91D8939825}"/>
              </a:ext>
            </a:extLst>
          </p:cNvPr>
          <p:cNvPicPr>
            <a:picLocks noChangeAspect="1"/>
          </p:cNvPicPr>
          <p:nvPr/>
        </p:nvPicPr>
        <p:blipFill>
          <a:blip r:embed="rId2"/>
          <a:stretch>
            <a:fillRect/>
          </a:stretch>
        </p:blipFill>
        <p:spPr>
          <a:xfrm>
            <a:off x="0" y="332101"/>
            <a:ext cx="12192000" cy="6193797"/>
          </a:xfrm>
          <a:prstGeom prst="rect">
            <a:avLst/>
          </a:prstGeom>
        </p:spPr>
      </p:pic>
      <p:sp>
        <p:nvSpPr>
          <p:cNvPr id="6" name="TextBox 5">
            <a:extLst>
              <a:ext uri="{FF2B5EF4-FFF2-40B4-BE49-F238E27FC236}">
                <a16:creationId xmlns:a16="http://schemas.microsoft.com/office/drawing/2014/main" id="{FB046B9C-168B-2FBB-14E6-CFE3F7984A1C}"/>
              </a:ext>
            </a:extLst>
          </p:cNvPr>
          <p:cNvSpPr txBox="1"/>
          <p:nvPr/>
        </p:nvSpPr>
        <p:spPr>
          <a:xfrm>
            <a:off x="3124200" y="3200400"/>
            <a:ext cx="3796145" cy="707886"/>
          </a:xfrm>
          <a:prstGeom prst="rect">
            <a:avLst/>
          </a:prstGeom>
          <a:noFill/>
        </p:spPr>
        <p:txBody>
          <a:bodyPr wrap="square" rtlCol="0">
            <a:spAutoFit/>
          </a:bodyPr>
          <a:lstStyle/>
          <a:p>
            <a:r>
              <a:rPr lang="en-US" sz="2000" b="1" dirty="0">
                <a:solidFill>
                  <a:schemeClr val="accent6">
                    <a:lumMod val="75000"/>
                  </a:schemeClr>
                </a:solidFill>
              </a:rPr>
              <a:t>Log in with your </a:t>
            </a:r>
            <a:r>
              <a:rPr lang="en-US" sz="2000" b="1" dirty="0" err="1">
                <a:solidFill>
                  <a:schemeClr val="accent6">
                    <a:lumMod val="75000"/>
                  </a:schemeClr>
                </a:solidFill>
              </a:rPr>
              <a:t>Gatorlink</a:t>
            </a:r>
            <a:r>
              <a:rPr lang="en-US" sz="2000" b="1" dirty="0">
                <a:solidFill>
                  <a:schemeClr val="accent6">
                    <a:lumMod val="75000"/>
                  </a:schemeClr>
                </a:solidFill>
              </a:rPr>
              <a:t>, dual authentication will be required.</a:t>
            </a:r>
          </a:p>
        </p:txBody>
      </p:sp>
    </p:spTree>
    <p:extLst>
      <p:ext uri="{BB962C8B-B14F-4D97-AF65-F5344CB8AC3E}">
        <p14:creationId xmlns:p14="http://schemas.microsoft.com/office/powerpoint/2010/main" val="203103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81563A-B196-9CAF-96D3-1AAC695F35F7}"/>
              </a:ext>
            </a:extLst>
          </p:cNvPr>
          <p:cNvPicPr>
            <a:picLocks noChangeAspect="1"/>
          </p:cNvPicPr>
          <p:nvPr/>
        </p:nvPicPr>
        <p:blipFill>
          <a:blip r:embed="rId2"/>
          <a:stretch>
            <a:fillRect/>
          </a:stretch>
        </p:blipFill>
        <p:spPr>
          <a:xfrm>
            <a:off x="36199" y="0"/>
            <a:ext cx="12119601" cy="6858000"/>
          </a:xfrm>
          <a:prstGeom prst="rect">
            <a:avLst/>
          </a:prstGeom>
        </p:spPr>
      </p:pic>
      <p:sp>
        <p:nvSpPr>
          <p:cNvPr id="8" name="TextBox 7">
            <a:extLst>
              <a:ext uri="{FF2B5EF4-FFF2-40B4-BE49-F238E27FC236}">
                <a16:creationId xmlns:a16="http://schemas.microsoft.com/office/drawing/2014/main" id="{9BCD1032-4164-CE73-2C19-6DEB4E933460}"/>
              </a:ext>
            </a:extLst>
          </p:cNvPr>
          <p:cNvSpPr txBox="1"/>
          <p:nvPr/>
        </p:nvSpPr>
        <p:spPr>
          <a:xfrm>
            <a:off x="2017400" y="2971800"/>
            <a:ext cx="7202800" cy="707886"/>
          </a:xfrm>
          <a:prstGeom prst="rect">
            <a:avLst/>
          </a:prstGeom>
          <a:solidFill>
            <a:srgbClr val="001BAB"/>
          </a:solidFill>
        </p:spPr>
        <p:txBody>
          <a:bodyPr wrap="square" rtlCol="0">
            <a:spAutoFit/>
          </a:bodyPr>
          <a:lstStyle/>
          <a:p>
            <a:r>
              <a:rPr lang="en-US" sz="2000" b="1" dirty="0">
                <a:solidFill>
                  <a:srgbClr val="FFFF00"/>
                </a:solidFill>
              </a:rPr>
              <a:t>If you have not been trained on a tool or training has expired for any reason, you will not see the “Tool Login” option on this list.</a:t>
            </a:r>
          </a:p>
        </p:txBody>
      </p:sp>
      <p:cxnSp>
        <p:nvCxnSpPr>
          <p:cNvPr id="2" name="Straight Arrow Connector 1">
            <a:extLst>
              <a:ext uri="{FF2B5EF4-FFF2-40B4-BE49-F238E27FC236}">
                <a16:creationId xmlns:a16="http://schemas.microsoft.com/office/drawing/2014/main" id="{5879E42D-67BB-45AD-3E01-65A5556A5F6B}"/>
              </a:ext>
            </a:extLst>
          </p:cNvPr>
          <p:cNvCxnSpPr>
            <a:cxnSpLocks/>
          </p:cNvCxnSpPr>
          <p:nvPr/>
        </p:nvCxnSpPr>
        <p:spPr>
          <a:xfrm flipV="1">
            <a:off x="8915400" y="1784464"/>
            <a:ext cx="2057400" cy="308255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6CFEE26-815F-3552-A7D6-76C25DAAC00B}"/>
              </a:ext>
            </a:extLst>
          </p:cNvPr>
          <p:cNvSpPr txBox="1"/>
          <p:nvPr/>
        </p:nvSpPr>
        <p:spPr>
          <a:xfrm>
            <a:off x="5618800" y="4513079"/>
            <a:ext cx="3183774" cy="707886"/>
          </a:xfrm>
          <a:prstGeom prst="rect">
            <a:avLst/>
          </a:prstGeom>
          <a:noFill/>
        </p:spPr>
        <p:txBody>
          <a:bodyPr wrap="square" rtlCol="0">
            <a:spAutoFit/>
          </a:bodyPr>
          <a:lstStyle/>
          <a:p>
            <a:r>
              <a:rPr lang="en-US" sz="2000" b="1" dirty="0">
                <a:solidFill>
                  <a:srgbClr val="FFFF00"/>
                </a:solidFill>
              </a:rPr>
              <a:t>Select the appropriate log in button begin using the tool.</a:t>
            </a:r>
          </a:p>
        </p:txBody>
      </p:sp>
    </p:spTree>
    <p:extLst>
      <p:ext uri="{BB962C8B-B14F-4D97-AF65-F5344CB8AC3E}">
        <p14:creationId xmlns:p14="http://schemas.microsoft.com/office/powerpoint/2010/main" val="3574056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10B9B2-DC1E-3950-2B11-6F928B2B50EF}"/>
              </a:ext>
            </a:extLst>
          </p:cNvPr>
          <p:cNvPicPr>
            <a:picLocks noChangeAspect="1"/>
          </p:cNvPicPr>
          <p:nvPr/>
        </p:nvPicPr>
        <p:blipFill>
          <a:blip r:embed="rId2"/>
          <a:stretch>
            <a:fillRect/>
          </a:stretch>
        </p:blipFill>
        <p:spPr>
          <a:xfrm>
            <a:off x="32127" y="0"/>
            <a:ext cx="12127746" cy="6858000"/>
          </a:xfrm>
          <a:prstGeom prst="rect">
            <a:avLst/>
          </a:prstGeom>
        </p:spPr>
      </p:pic>
      <p:sp>
        <p:nvSpPr>
          <p:cNvPr id="6" name="TextBox 5">
            <a:extLst>
              <a:ext uri="{FF2B5EF4-FFF2-40B4-BE49-F238E27FC236}">
                <a16:creationId xmlns:a16="http://schemas.microsoft.com/office/drawing/2014/main" id="{FB023DF8-A419-45EC-58F2-52A8A78595BD}"/>
              </a:ext>
            </a:extLst>
          </p:cNvPr>
          <p:cNvSpPr txBox="1"/>
          <p:nvPr/>
        </p:nvSpPr>
        <p:spPr>
          <a:xfrm>
            <a:off x="609600" y="3200400"/>
            <a:ext cx="2927465" cy="646331"/>
          </a:xfrm>
          <a:prstGeom prst="rect">
            <a:avLst/>
          </a:prstGeom>
          <a:solidFill>
            <a:srgbClr val="001BAB"/>
          </a:solidFill>
        </p:spPr>
        <p:txBody>
          <a:bodyPr wrap="square" rtlCol="0">
            <a:spAutoFit/>
          </a:bodyPr>
          <a:lstStyle/>
          <a:p>
            <a:r>
              <a:rPr lang="en-US" b="1" dirty="0">
                <a:solidFill>
                  <a:srgbClr val="FFFF00"/>
                </a:solidFill>
              </a:rPr>
              <a:t>If you made a reservation, these fields will be prefilled.</a:t>
            </a:r>
          </a:p>
        </p:txBody>
      </p:sp>
      <p:sp>
        <p:nvSpPr>
          <p:cNvPr id="7" name="TextBox 6">
            <a:extLst>
              <a:ext uri="{FF2B5EF4-FFF2-40B4-BE49-F238E27FC236}">
                <a16:creationId xmlns:a16="http://schemas.microsoft.com/office/drawing/2014/main" id="{1BD1FCC6-44AF-B7F1-E19E-78D8228A70AE}"/>
              </a:ext>
            </a:extLst>
          </p:cNvPr>
          <p:cNvSpPr txBox="1"/>
          <p:nvPr/>
        </p:nvSpPr>
        <p:spPr>
          <a:xfrm>
            <a:off x="1078577" y="5105400"/>
            <a:ext cx="10034846" cy="1323439"/>
          </a:xfrm>
          <a:prstGeom prst="rect">
            <a:avLst/>
          </a:prstGeom>
          <a:solidFill>
            <a:srgbClr val="001BAB"/>
          </a:solidFill>
        </p:spPr>
        <p:txBody>
          <a:bodyPr wrap="square" rtlCol="0">
            <a:spAutoFit/>
          </a:bodyPr>
          <a:lstStyle/>
          <a:p>
            <a:r>
              <a:rPr lang="en-US" sz="2000" b="1" dirty="0">
                <a:solidFill>
                  <a:srgbClr val="FFFF00"/>
                </a:solidFill>
              </a:rPr>
              <a:t>If you did not make a reservation you will need to select the proper funding source to bill to.</a:t>
            </a:r>
          </a:p>
          <a:p>
            <a:r>
              <a:rPr lang="en-US" sz="2000" b="1" dirty="0">
                <a:solidFill>
                  <a:srgbClr val="FFFF00"/>
                </a:solidFill>
              </a:rPr>
              <a:t>The estimated time will default to 1 hour, you can adjust this as needed. </a:t>
            </a:r>
          </a:p>
          <a:p>
            <a:r>
              <a:rPr lang="en-US" sz="2000" b="1" dirty="0">
                <a:solidFill>
                  <a:srgbClr val="FFFF00"/>
                </a:solidFill>
              </a:rPr>
              <a:t>** Remember:  you can always end a reservation early without penalty, and so long as no one else has a conflicting reservation you can stay beyond your estimated end time.</a:t>
            </a:r>
          </a:p>
        </p:txBody>
      </p:sp>
      <p:cxnSp>
        <p:nvCxnSpPr>
          <p:cNvPr id="10" name="Straight Arrow Connector 9">
            <a:extLst>
              <a:ext uri="{FF2B5EF4-FFF2-40B4-BE49-F238E27FC236}">
                <a16:creationId xmlns:a16="http://schemas.microsoft.com/office/drawing/2014/main" id="{651959F2-24A2-D383-5BE4-DB52F3E2BA36}"/>
              </a:ext>
            </a:extLst>
          </p:cNvPr>
          <p:cNvCxnSpPr>
            <a:cxnSpLocks/>
          </p:cNvCxnSpPr>
          <p:nvPr/>
        </p:nvCxnSpPr>
        <p:spPr>
          <a:xfrm flipV="1">
            <a:off x="3535412" y="3276600"/>
            <a:ext cx="1722388" cy="2042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7EF5327-2A0E-DD98-1EED-8FBA1B93C99E}"/>
              </a:ext>
            </a:extLst>
          </p:cNvPr>
          <p:cNvCxnSpPr>
            <a:cxnSpLocks/>
          </p:cNvCxnSpPr>
          <p:nvPr/>
        </p:nvCxnSpPr>
        <p:spPr>
          <a:xfrm>
            <a:off x="3535412" y="3808727"/>
            <a:ext cx="1798588" cy="43629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7758FB4-E184-2436-6203-61652FE137AC}"/>
              </a:ext>
            </a:extLst>
          </p:cNvPr>
          <p:cNvSpPr/>
          <p:nvPr/>
        </p:nvSpPr>
        <p:spPr>
          <a:xfrm>
            <a:off x="3733800" y="2286000"/>
            <a:ext cx="3886200" cy="53982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654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F240E5-793A-6189-A0F0-E8787418A4A1}"/>
              </a:ext>
            </a:extLst>
          </p:cNvPr>
          <p:cNvPicPr>
            <a:picLocks noChangeAspect="1"/>
          </p:cNvPicPr>
          <p:nvPr/>
        </p:nvPicPr>
        <p:blipFill>
          <a:blip r:embed="rId2"/>
          <a:stretch>
            <a:fillRect/>
          </a:stretch>
        </p:blipFill>
        <p:spPr>
          <a:xfrm>
            <a:off x="0" y="511"/>
            <a:ext cx="12192000" cy="6856977"/>
          </a:xfrm>
          <a:prstGeom prst="rect">
            <a:avLst/>
          </a:prstGeom>
        </p:spPr>
      </p:pic>
      <p:sp>
        <p:nvSpPr>
          <p:cNvPr id="6" name="TextBox 5">
            <a:extLst>
              <a:ext uri="{FF2B5EF4-FFF2-40B4-BE49-F238E27FC236}">
                <a16:creationId xmlns:a16="http://schemas.microsoft.com/office/drawing/2014/main" id="{FB023DF8-A419-45EC-58F2-52A8A78595BD}"/>
              </a:ext>
            </a:extLst>
          </p:cNvPr>
          <p:cNvSpPr txBox="1"/>
          <p:nvPr/>
        </p:nvSpPr>
        <p:spPr>
          <a:xfrm>
            <a:off x="1041862" y="5120640"/>
            <a:ext cx="5054138" cy="1015663"/>
          </a:xfrm>
          <a:prstGeom prst="rect">
            <a:avLst/>
          </a:prstGeom>
          <a:solidFill>
            <a:srgbClr val="001BAB"/>
          </a:solidFill>
        </p:spPr>
        <p:txBody>
          <a:bodyPr wrap="square" rtlCol="0">
            <a:spAutoFit/>
          </a:bodyPr>
          <a:lstStyle/>
          <a:p>
            <a:r>
              <a:rPr lang="en-US" sz="2000" b="1" dirty="0">
                <a:solidFill>
                  <a:srgbClr val="FFFF00"/>
                </a:solidFill>
              </a:rPr>
              <a:t>If you need to log into more than one line for your process, select YES here to keep the TUMI session logged in to select another line.</a:t>
            </a:r>
          </a:p>
        </p:txBody>
      </p:sp>
      <p:cxnSp>
        <p:nvCxnSpPr>
          <p:cNvPr id="10" name="Connector: Elbow 9">
            <a:extLst>
              <a:ext uri="{FF2B5EF4-FFF2-40B4-BE49-F238E27FC236}">
                <a16:creationId xmlns:a16="http://schemas.microsoft.com/office/drawing/2014/main" id="{B2EA2E21-892C-4BE9-CEC2-84D20EC6A9E6}"/>
              </a:ext>
            </a:extLst>
          </p:cNvPr>
          <p:cNvCxnSpPr>
            <a:cxnSpLocks/>
          </p:cNvCxnSpPr>
          <p:nvPr/>
        </p:nvCxnSpPr>
        <p:spPr>
          <a:xfrm flipV="1">
            <a:off x="2150225" y="3962400"/>
            <a:ext cx="1659775" cy="1158240"/>
          </a:xfrm>
          <a:prstGeom prst="bentConnector3">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0F44FB9-7FD5-48B6-7C57-E00C5D196621}"/>
              </a:ext>
            </a:extLst>
          </p:cNvPr>
          <p:cNvSpPr/>
          <p:nvPr/>
        </p:nvSpPr>
        <p:spPr>
          <a:xfrm>
            <a:off x="4004656" y="3810000"/>
            <a:ext cx="2091344" cy="304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970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10177E-2A65-3D45-02E3-49AB98A48358}"/>
              </a:ext>
            </a:extLst>
          </p:cNvPr>
          <p:cNvPicPr>
            <a:picLocks noChangeAspect="1"/>
          </p:cNvPicPr>
          <p:nvPr/>
        </p:nvPicPr>
        <p:blipFill rotWithShape="1">
          <a:blip r:embed="rId2"/>
          <a:srcRect b="9330"/>
          <a:stretch/>
        </p:blipFill>
        <p:spPr>
          <a:xfrm>
            <a:off x="0" y="0"/>
            <a:ext cx="12192000" cy="6858000"/>
          </a:xfrm>
          <a:prstGeom prst="rect">
            <a:avLst/>
          </a:prstGeom>
        </p:spPr>
      </p:pic>
      <p:sp>
        <p:nvSpPr>
          <p:cNvPr id="6" name="Oval 5">
            <a:extLst>
              <a:ext uri="{FF2B5EF4-FFF2-40B4-BE49-F238E27FC236}">
                <a16:creationId xmlns:a16="http://schemas.microsoft.com/office/drawing/2014/main" id="{654B146D-C60D-E1DE-98ED-5F1733A5523C}"/>
              </a:ext>
            </a:extLst>
          </p:cNvPr>
          <p:cNvSpPr/>
          <p:nvPr/>
        </p:nvSpPr>
        <p:spPr>
          <a:xfrm>
            <a:off x="2971800" y="743042"/>
            <a:ext cx="831273" cy="36576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ECC578F-6F97-2B61-806D-69DE222AF85D}"/>
              </a:ext>
            </a:extLst>
          </p:cNvPr>
          <p:cNvSpPr txBox="1"/>
          <p:nvPr/>
        </p:nvSpPr>
        <p:spPr>
          <a:xfrm>
            <a:off x="1143000" y="3685309"/>
            <a:ext cx="9982200" cy="2246769"/>
          </a:xfrm>
          <a:prstGeom prst="rect">
            <a:avLst/>
          </a:prstGeom>
          <a:solidFill>
            <a:srgbClr val="001BAB"/>
          </a:solidFill>
        </p:spPr>
        <p:txBody>
          <a:bodyPr wrap="square" rtlCol="0">
            <a:spAutoFit/>
          </a:bodyPr>
          <a:lstStyle/>
          <a:p>
            <a:r>
              <a:rPr lang="en-US" sz="2000" b="1" i="1" dirty="0">
                <a:solidFill>
                  <a:srgbClr val="FFFF00"/>
                </a:solidFill>
              </a:rPr>
              <a:t>Idle</a:t>
            </a:r>
            <a:r>
              <a:rPr lang="en-US" sz="2000" b="1" dirty="0">
                <a:solidFill>
                  <a:srgbClr val="FFFF00"/>
                </a:solidFill>
              </a:rPr>
              <a:t> indicates a tool has been reserved at </a:t>
            </a:r>
            <a:r>
              <a:rPr lang="en-US" sz="2000" b="1">
                <a:solidFill>
                  <a:srgbClr val="FFFF00"/>
                </a:solidFill>
              </a:rPr>
              <a:t>this time </a:t>
            </a:r>
            <a:r>
              <a:rPr lang="en-US" sz="2000" b="1" dirty="0">
                <a:solidFill>
                  <a:srgbClr val="FFFF00"/>
                </a:solidFill>
              </a:rPr>
              <a:t>but is not yet actually in use. In general, we ask you not jump on an unused reservation immediately, but if the user with the reservation is significantly tardy you may log in and use the tool. Be prepared to relinquish the tool should the user with a reservation turn up late.</a:t>
            </a:r>
            <a:br>
              <a:rPr lang="en-US" sz="2000" b="1" dirty="0">
                <a:solidFill>
                  <a:srgbClr val="FFFF00"/>
                </a:solidFill>
              </a:rPr>
            </a:br>
            <a:br>
              <a:rPr lang="en-US" sz="2000" b="1" dirty="0">
                <a:solidFill>
                  <a:srgbClr val="FFFF00"/>
                </a:solidFill>
              </a:rPr>
            </a:br>
            <a:r>
              <a:rPr lang="en-US" sz="2000" b="1" dirty="0">
                <a:solidFill>
                  <a:srgbClr val="FFFF00"/>
                </a:solidFill>
              </a:rPr>
              <a:t>You can </a:t>
            </a:r>
            <a:r>
              <a:rPr lang="en-US" sz="2000" b="1" i="1" dirty="0">
                <a:solidFill>
                  <a:srgbClr val="FFFF00"/>
                </a:solidFill>
              </a:rPr>
              <a:t>CANCEL</a:t>
            </a:r>
            <a:r>
              <a:rPr lang="en-US" sz="2000" b="1" dirty="0">
                <a:solidFill>
                  <a:srgbClr val="FFFF00"/>
                </a:solidFill>
              </a:rPr>
              <a:t> a reservation from your user panel </a:t>
            </a:r>
          </a:p>
          <a:p>
            <a:r>
              <a:rPr lang="en-US" sz="2000" b="1" dirty="0">
                <a:solidFill>
                  <a:srgbClr val="FFFF00"/>
                </a:solidFill>
              </a:rPr>
              <a:t>Once a reservation has begun this option will change to </a:t>
            </a:r>
            <a:r>
              <a:rPr lang="en-US" sz="2000" b="1" i="1" dirty="0">
                <a:solidFill>
                  <a:srgbClr val="FFFF00"/>
                </a:solidFill>
              </a:rPr>
              <a:t>STOP </a:t>
            </a:r>
          </a:p>
        </p:txBody>
      </p:sp>
    </p:spTree>
    <p:extLst>
      <p:ext uri="{BB962C8B-B14F-4D97-AF65-F5344CB8AC3E}">
        <p14:creationId xmlns:p14="http://schemas.microsoft.com/office/powerpoint/2010/main" val="2302183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CD731-AE05-36AC-AD79-40D6E3A56CD0}"/>
              </a:ext>
            </a:extLst>
          </p:cNvPr>
          <p:cNvPicPr>
            <a:picLocks noChangeAspect="1"/>
          </p:cNvPicPr>
          <p:nvPr/>
        </p:nvPicPr>
        <p:blipFill>
          <a:blip r:embed="rId2"/>
          <a:stretch>
            <a:fillRect/>
          </a:stretch>
        </p:blipFill>
        <p:spPr>
          <a:xfrm>
            <a:off x="20839" y="0"/>
            <a:ext cx="12150321" cy="6858000"/>
          </a:xfrm>
          <a:prstGeom prst="rect">
            <a:avLst/>
          </a:prstGeom>
        </p:spPr>
      </p:pic>
      <p:sp>
        <p:nvSpPr>
          <p:cNvPr id="6" name="TextBox 5">
            <a:extLst>
              <a:ext uri="{FF2B5EF4-FFF2-40B4-BE49-F238E27FC236}">
                <a16:creationId xmlns:a16="http://schemas.microsoft.com/office/drawing/2014/main" id="{FD151CB8-8935-BCE9-7DC6-FCC4BCF16307}"/>
              </a:ext>
            </a:extLst>
          </p:cNvPr>
          <p:cNvSpPr txBox="1"/>
          <p:nvPr/>
        </p:nvSpPr>
        <p:spPr>
          <a:xfrm>
            <a:off x="609600" y="5065683"/>
            <a:ext cx="11125200" cy="1631216"/>
          </a:xfrm>
          <a:prstGeom prst="rect">
            <a:avLst/>
          </a:prstGeom>
          <a:solidFill>
            <a:srgbClr val="001BAB"/>
          </a:solidFill>
        </p:spPr>
        <p:txBody>
          <a:bodyPr wrap="square" rtlCol="0">
            <a:spAutoFit/>
          </a:bodyPr>
          <a:lstStyle/>
          <a:p>
            <a:r>
              <a:rPr lang="en-US" sz="2000" b="1" dirty="0">
                <a:solidFill>
                  <a:srgbClr val="FFFF00"/>
                </a:solidFill>
              </a:rPr>
              <a:t>Adjustments are NOT </a:t>
            </a:r>
            <a:r>
              <a:rPr lang="en-US" sz="2000" b="1" u="sng" dirty="0">
                <a:solidFill>
                  <a:srgbClr val="FFFF00"/>
                </a:solidFill>
              </a:rPr>
              <a:t>reservation</a:t>
            </a:r>
            <a:r>
              <a:rPr lang="en-US" sz="2000" b="1" dirty="0">
                <a:solidFill>
                  <a:srgbClr val="FFFF00"/>
                </a:solidFill>
              </a:rPr>
              <a:t> adjustments. They are to correct the actual time logged into a tool.</a:t>
            </a:r>
          </a:p>
          <a:p>
            <a:endParaRPr lang="en-US" sz="2000" b="1" dirty="0">
              <a:solidFill>
                <a:srgbClr val="FFFF00"/>
              </a:solidFill>
            </a:endParaRPr>
          </a:p>
          <a:p>
            <a:r>
              <a:rPr lang="en-US" sz="2000" b="1" dirty="0">
                <a:solidFill>
                  <a:srgbClr val="FFFF00"/>
                </a:solidFill>
              </a:rPr>
              <a:t>Adjustments are for “not my problem” problems, like computer issues, or analysis ending after hours when access is prohibited. You (your PI) should not have to pay for time we spend fixing a tool. We do not adjust time off for problems within your control (i.e. choosing to leave the lab for a meeting).</a:t>
            </a:r>
          </a:p>
        </p:txBody>
      </p:sp>
      <p:sp>
        <p:nvSpPr>
          <p:cNvPr id="3" name="Oval 2">
            <a:extLst>
              <a:ext uri="{FF2B5EF4-FFF2-40B4-BE49-F238E27FC236}">
                <a16:creationId xmlns:a16="http://schemas.microsoft.com/office/drawing/2014/main" id="{DA4B79D6-377E-1032-5F79-59BFE1026B05}"/>
              </a:ext>
            </a:extLst>
          </p:cNvPr>
          <p:cNvSpPr/>
          <p:nvPr/>
        </p:nvSpPr>
        <p:spPr>
          <a:xfrm>
            <a:off x="4660490" y="2819400"/>
            <a:ext cx="3721510" cy="457200"/>
          </a:xfrm>
          <a:prstGeom prst="ellipse">
            <a:avLst/>
          </a:prstGeom>
          <a:noFill/>
          <a:ln w="5715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609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368A0D-B0E3-743B-4103-9FF31D2C7EED}"/>
              </a:ext>
            </a:extLst>
          </p:cNvPr>
          <p:cNvPicPr>
            <a:picLocks noChangeAspect="1"/>
          </p:cNvPicPr>
          <p:nvPr/>
        </p:nvPicPr>
        <p:blipFill rotWithShape="1">
          <a:blip r:embed="rId2"/>
          <a:srcRect b="31496"/>
          <a:stretch/>
        </p:blipFill>
        <p:spPr>
          <a:xfrm>
            <a:off x="13607" y="0"/>
            <a:ext cx="12164786" cy="4698023"/>
          </a:xfrm>
          <a:prstGeom prst="rect">
            <a:avLst/>
          </a:prstGeom>
        </p:spPr>
      </p:pic>
      <p:sp>
        <p:nvSpPr>
          <p:cNvPr id="3" name="Content Placeholder 2">
            <a:extLst>
              <a:ext uri="{FF2B5EF4-FFF2-40B4-BE49-F238E27FC236}">
                <a16:creationId xmlns:a16="http://schemas.microsoft.com/office/drawing/2014/main" id="{0DF8FA85-37A6-01B8-76CE-0E94CEA41E04}"/>
              </a:ext>
            </a:extLst>
          </p:cNvPr>
          <p:cNvSpPr>
            <a:spLocks noGrp="1"/>
          </p:cNvSpPr>
          <p:nvPr>
            <p:ph idx="1"/>
          </p:nvPr>
        </p:nvSpPr>
        <p:spPr>
          <a:xfrm>
            <a:off x="304800" y="4740425"/>
            <a:ext cx="11353800" cy="1126976"/>
          </a:xfrm>
          <a:solidFill>
            <a:schemeClr val="tx1"/>
          </a:solidFill>
        </p:spPr>
        <p:txBody>
          <a:bodyPr>
            <a:normAutofit fontScale="77500" lnSpcReduction="20000"/>
          </a:bodyPr>
          <a:lstStyle/>
          <a:p>
            <a:r>
              <a:rPr lang="en-US" dirty="0">
                <a:solidFill>
                  <a:srgbClr val="FF0000"/>
                </a:solidFill>
              </a:rPr>
              <a:t>ALWAYS include the name of the staff member who assisted you in the description in addition to the amount of time you are asking to have </a:t>
            </a:r>
            <a:r>
              <a:rPr lang="en-US" b="1" u="sng" dirty="0">
                <a:solidFill>
                  <a:srgbClr val="FF0000"/>
                </a:solidFill>
              </a:rPr>
              <a:t>removed</a:t>
            </a:r>
            <a:r>
              <a:rPr lang="en-US" dirty="0">
                <a:solidFill>
                  <a:srgbClr val="FF0000"/>
                </a:solidFill>
              </a:rPr>
              <a:t> from your bill. </a:t>
            </a:r>
          </a:p>
          <a:p>
            <a:r>
              <a:rPr lang="en-US" dirty="0">
                <a:solidFill>
                  <a:srgbClr val="FF0000"/>
                </a:solidFill>
              </a:rPr>
              <a:t>If run ended after hours, include the actual end time of the run in your description.</a:t>
            </a:r>
            <a:endParaRPr lang="en-US" dirty="0"/>
          </a:p>
        </p:txBody>
      </p:sp>
      <p:sp>
        <p:nvSpPr>
          <p:cNvPr id="7" name="TextBox 6">
            <a:extLst>
              <a:ext uri="{FF2B5EF4-FFF2-40B4-BE49-F238E27FC236}">
                <a16:creationId xmlns:a16="http://schemas.microsoft.com/office/drawing/2014/main" id="{15A067CE-A9A6-EC4B-0F04-82EEE60A196B}"/>
              </a:ext>
            </a:extLst>
          </p:cNvPr>
          <p:cNvSpPr txBox="1"/>
          <p:nvPr/>
        </p:nvSpPr>
        <p:spPr>
          <a:xfrm>
            <a:off x="5943600" y="3374376"/>
            <a:ext cx="2305118" cy="646331"/>
          </a:xfrm>
          <a:prstGeom prst="rect">
            <a:avLst/>
          </a:prstGeom>
          <a:noFill/>
        </p:spPr>
        <p:txBody>
          <a:bodyPr wrap="square" rtlCol="0">
            <a:spAutoFit/>
          </a:bodyPr>
          <a:lstStyle/>
          <a:p>
            <a:r>
              <a:rPr lang="en-US" dirty="0"/>
              <a:t>What was the issue? Who helped?</a:t>
            </a:r>
          </a:p>
        </p:txBody>
      </p:sp>
      <p:sp>
        <p:nvSpPr>
          <p:cNvPr id="8" name="TextBox 7">
            <a:extLst>
              <a:ext uri="{FF2B5EF4-FFF2-40B4-BE49-F238E27FC236}">
                <a16:creationId xmlns:a16="http://schemas.microsoft.com/office/drawing/2014/main" id="{868F16FC-17F9-3C19-5E92-4736F24B0F1B}"/>
              </a:ext>
            </a:extLst>
          </p:cNvPr>
          <p:cNvSpPr txBox="1"/>
          <p:nvPr/>
        </p:nvSpPr>
        <p:spPr>
          <a:xfrm>
            <a:off x="5943600" y="4044058"/>
            <a:ext cx="2305118" cy="369332"/>
          </a:xfrm>
          <a:prstGeom prst="rect">
            <a:avLst/>
          </a:prstGeom>
          <a:noFill/>
        </p:spPr>
        <p:txBody>
          <a:bodyPr wrap="none" rtlCol="0">
            <a:spAutoFit/>
          </a:bodyPr>
          <a:lstStyle/>
          <a:p>
            <a:r>
              <a:rPr lang="en-US" dirty="0"/>
              <a:t>Optional session notes</a:t>
            </a:r>
          </a:p>
        </p:txBody>
      </p:sp>
      <p:cxnSp>
        <p:nvCxnSpPr>
          <p:cNvPr id="21" name="Straight Arrow Connector 20">
            <a:extLst>
              <a:ext uri="{FF2B5EF4-FFF2-40B4-BE49-F238E27FC236}">
                <a16:creationId xmlns:a16="http://schemas.microsoft.com/office/drawing/2014/main" id="{A1AC278F-A648-FFC0-2229-28F4B4D1B08B}"/>
              </a:ext>
            </a:extLst>
          </p:cNvPr>
          <p:cNvCxnSpPr>
            <a:cxnSpLocks/>
          </p:cNvCxnSpPr>
          <p:nvPr/>
        </p:nvCxnSpPr>
        <p:spPr>
          <a:xfrm flipV="1">
            <a:off x="3747407" y="3200400"/>
            <a:ext cx="2196193" cy="22860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3CC3A26-114A-3085-A558-FB9E69812130}"/>
              </a:ext>
            </a:extLst>
          </p:cNvPr>
          <p:cNvSpPr txBox="1"/>
          <p:nvPr/>
        </p:nvSpPr>
        <p:spPr>
          <a:xfrm>
            <a:off x="101179" y="2905285"/>
            <a:ext cx="3600869" cy="707886"/>
          </a:xfrm>
          <a:prstGeom prst="rect">
            <a:avLst/>
          </a:prstGeom>
          <a:solidFill>
            <a:srgbClr val="001BAB"/>
          </a:solidFill>
        </p:spPr>
        <p:txBody>
          <a:bodyPr wrap="square" rtlCol="0">
            <a:spAutoFit/>
          </a:bodyPr>
          <a:lstStyle/>
          <a:p>
            <a:r>
              <a:rPr lang="en-US" sz="2000" b="1" dirty="0">
                <a:solidFill>
                  <a:srgbClr val="FFFF00"/>
                </a:solidFill>
              </a:rPr>
              <a:t>By how many minutes should the time used be reduced?  </a:t>
            </a:r>
          </a:p>
        </p:txBody>
      </p:sp>
    </p:spTree>
    <p:extLst>
      <p:ext uri="{BB962C8B-B14F-4D97-AF65-F5344CB8AC3E}">
        <p14:creationId xmlns:p14="http://schemas.microsoft.com/office/powerpoint/2010/main" val="407347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8470" y="533400"/>
            <a:ext cx="6587188" cy="584775"/>
          </a:xfrm>
          <a:prstGeom prst="rect">
            <a:avLst/>
          </a:prstGeom>
          <a:noFill/>
        </p:spPr>
        <p:txBody>
          <a:bodyPr wrap="none" rtlCol="0">
            <a:spAutoFit/>
          </a:bodyPr>
          <a:lstStyle/>
          <a:p>
            <a:r>
              <a:rPr lang="en-US" sz="3200" b="1" dirty="0"/>
              <a:t>General safety philosophy of the </a:t>
            </a:r>
            <a:r>
              <a:rPr lang="en-US" sz="3200" b="1" dirty="0" err="1"/>
              <a:t>NRF</a:t>
            </a:r>
            <a:r>
              <a:rPr lang="en-US" sz="3200" b="1" dirty="0"/>
              <a:t> </a:t>
            </a:r>
          </a:p>
        </p:txBody>
      </p:sp>
      <p:sp>
        <p:nvSpPr>
          <p:cNvPr id="3" name="TextBox 2"/>
          <p:cNvSpPr txBox="1"/>
          <p:nvPr/>
        </p:nvSpPr>
        <p:spPr>
          <a:xfrm>
            <a:off x="533400" y="1600200"/>
            <a:ext cx="11353800" cy="4893647"/>
          </a:xfrm>
          <a:prstGeom prst="rect">
            <a:avLst/>
          </a:prstGeom>
          <a:noFill/>
        </p:spPr>
        <p:txBody>
          <a:bodyPr wrap="square" rtlCol="0">
            <a:spAutoFit/>
          </a:bodyPr>
          <a:lstStyle/>
          <a:p>
            <a:r>
              <a:rPr lang="en-US" sz="2600" dirty="0"/>
              <a:t>With in the confines of the </a:t>
            </a:r>
            <a:r>
              <a:rPr lang="en-US" sz="2600" dirty="0" err="1"/>
              <a:t>NRF</a:t>
            </a:r>
            <a:r>
              <a:rPr lang="en-US" sz="2600" dirty="0"/>
              <a:t> facilities there is a three-tier philosophy for safety</a:t>
            </a:r>
          </a:p>
          <a:p>
            <a:endParaRPr lang="en-US" sz="2600" dirty="0"/>
          </a:p>
          <a:p>
            <a:pPr marL="342900" indent="-342900">
              <a:buAutoNum type="arabicPeriod"/>
            </a:pPr>
            <a:r>
              <a:rPr lang="en-US" sz="2600" u="sng" dirty="0"/>
              <a:t>Personal health and welfare</a:t>
            </a:r>
            <a:r>
              <a:rPr lang="en-US" sz="2600" dirty="0"/>
              <a:t>. Many of our rules and restrictions are directly related to ensuring that all facility users, staff, and visitors stay safe.</a:t>
            </a:r>
          </a:p>
          <a:p>
            <a:pPr marL="342900" indent="-342900">
              <a:buAutoNum type="arabicPeriod"/>
            </a:pPr>
            <a:endParaRPr lang="en-US" sz="2600" dirty="0"/>
          </a:p>
          <a:p>
            <a:pPr marL="342900" indent="-342900">
              <a:buAutoNum type="arabicPeriod"/>
            </a:pPr>
            <a:r>
              <a:rPr lang="en-US" sz="2600" u="sng" dirty="0"/>
              <a:t>Process safety</a:t>
            </a:r>
            <a:r>
              <a:rPr lang="en-US" sz="2600" dirty="0"/>
              <a:t>.  The NRF is by nature a multiuser multidisciplinary facility.  Because of the criticality of the research and the oftentimes sensitive nature of a tool or of a process, many of our directives are related directly to protecting everyone’s research from failure.</a:t>
            </a:r>
          </a:p>
          <a:p>
            <a:pPr marL="342900" indent="-342900">
              <a:buAutoNum type="arabicPeriod"/>
            </a:pPr>
            <a:endParaRPr lang="en-US" sz="2600" dirty="0"/>
          </a:p>
          <a:p>
            <a:pPr marL="342900" indent="-342900">
              <a:buAutoNum type="arabicPeriod"/>
            </a:pPr>
            <a:r>
              <a:rPr lang="en-US" sz="2600" u="sng" dirty="0"/>
              <a:t>Facility safety</a:t>
            </a:r>
            <a:r>
              <a:rPr lang="en-US" sz="2600" dirty="0"/>
              <a:t>. The NRF is a highly automated and sophisticated building; misuse and improper procedures can severely damage the facility. </a:t>
            </a:r>
          </a:p>
        </p:txBody>
      </p:sp>
    </p:spTree>
    <p:extLst>
      <p:ext uri="{BB962C8B-B14F-4D97-AF65-F5344CB8AC3E}">
        <p14:creationId xmlns:p14="http://schemas.microsoft.com/office/powerpoint/2010/main" val="3402225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AA2A7C-A54B-9A24-E8D2-A467F289DE6B}"/>
              </a:ext>
            </a:extLst>
          </p:cNvPr>
          <p:cNvPicPr>
            <a:picLocks noChangeAspect="1"/>
          </p:cNvPicPr>
          <p:nvPr/>
        </p:nvPicPr>
        <p:blipFill>
          <a:blip r:embed="rId2"/>
          <a:stretch>
            <a:fillRect/>
          </a:stretch>
        </p:blipFill>
        <p:spPr>
          <a:xfrm>
            <a:off x="20839" y="0"/>
            <a:ext cx="12150321" cy="6858000"/>
          </a:xfrm>
          <a:prstGeom prst="rect">
            <a:avLst/>
          </a:prstGeom>
        </p:spPr>
      </p:pic>
      <p:cxnSp>
        <p:nvCxnSpPr>
          <p:cNvPr id="4" name="Straight Arrow Connector 3">
            <a:extLst>
              <a:ext uri="{FF2B5EF4-FFF2-40B4-BE49-F238E27FC236}">
                <a16:creationId xmlns:a16="http://schemas.microsoft.com/office/drawing/2014/main" id="{036CF82D-A668-D25A-D393-0BD199F59442}"/>
              </a:ext>
            </a:extLst>
          </p:cNvPr>
          <p:cNvCxnSpPr>
            <a:cxnSpLocks/>
          </p:cNvCxnSpPr>
          <p:nvPr/>
        </p:nvCxnSpPr>
        <p:spPr>
          <a:xfrm flipV="1">
            <a:off x="3276600" y="3200400"/>
            <a:ext cx="3657600" cy="56803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3C75C59-78A5-66BB-D8F3-D9101ADCFDD2}"/>
              </a:ext>
            </a:extLst>
          </p:cNvPr>
          <p:cNvSpPr txBox="1"/>
          <p:nvPr/>
        </p:nvSpPr>
        <p:spPr>
          <a:xfrm>
            <a:off x="381000" y="3279899"/>
            <a:ext cx="3200400" cy="1323439"/>
          </a:xfrm>
          <a:prstGeom prst="rect">
            <a:avLst/>
          </a:prstGeom>
          <a:solidFill>
            <a:srgbClr val="001BAB"/>
          </a:solidFill>
        </p:spPr>
        <p:txBody>
          <a:bodyPr wrap="square" rtlCol="0">
            <a:spAutoFit/>
          </a:bodyPr>
          <a:lstStyle/>
          <a:p>
            <a:r>
              <a:rPr lang="en-US" sz="2000" b="1" dirty="0">
                <a:solidFill>
                  <a:srgbClr val="FFFF00"/>
                </a:solidFill>
              </a:rPr>
              <a:t>Total Use, this is what determines the charge for the session, rounded up to the next 15 minute interval.</a:t>
            </a:r>
          </a:p>
        </p:txBody>
      </p:sp>
      <p:cxnSp>
        <p:nvCxnSpPr>
          <p:cNvPr id="7" name="Straight Connector 6">
            <a:extLst>
              <a:ext uri="{FF2B5EF4-FFF2-40B4-BE49-F238E27FC236}">
                <a16:creationId xmlns:a16="http://schemas.microsoft.com/office/drawing/2014/main" id="{66751B3C-68DB-3194-539A-CEB849635006}"/>
              </a:ext>
            </a:extLst>
          </p:cNvPr>
          <p:cNvCxnSpPr>
            <a:cxnSpLocks/>
          </p:cNvCxnSpPr>
          <p:nvPr/>
        </p:nvCxnSpPr>
        <p:spPr>
          <a:xfrm>
            <a:off x="4114800" y="4167552"/>
            <a:ext cx="4800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7ED05D-4B28-6EB1-72A1-57B09F1C18F8}"/>
              </a:ext>
            </a:extLst>
          </p:cNvPr>
          <p:cNvCxnSpPr>
            <a:cxnSpLocks/>
          </p:cNvCxnSpPr>
          <p:nvPr/>
        </p:nvCxnSpPr>
        <p:spPr>
          <a:xfrm>
            <a:off x="4114800" y="4437184"/>
            <a:ext cx="4800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714E33-8751-D93F-10BC-C5943458FB3A}"/>
              </a:ext>
            </a:extLst>
          </p:cNvPr>
          <p:cNvCxnSpPr>
            <a:cxnSpLocks/>
          </p:cNvCxnSpPr>
          <p:nvPr/>
        </p:nvCxnSpPr>
        <p:spPr>
          <a:xfrm>
            <a:off x="4114800" y="4724400"/>
            <a:ext cx="479524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283D28A1-831C-E81C-64DF-ECB1CC539221}"/>
              </a:ext>
            </a:extLst>
          </p:cNvPr>
          <p:cNvCxnSpPr>
            <a:cxnSpLocks/>
          </p:cNvCxnSpPr>
          <p:nvPr/>
        </p:nvCxnSpPr>
        <p:spPr>
          <a:xfrm flipH="1" flipV="1">
            <a:off x="7772400" y="3776749"/>
            <a:ext cx="1596576" cy="33021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82C7045-2CEE-EACE-481F-FC7065DEF8EA}"/>
              </a:ext>
            </a:extLst>
          </p:cNvPr>
          <p:cNvSpPr txBox="1"/>
          <p:nvPr/>
        </p:nvSpPr>
        <p:spPr>
          <a:xfrm>
            <a:off x="9517617" y="3351944"/>
            <a:ext cx="2504902" cy="1631216"/>
          </a:xfrm>
          <a:prstGeom prst="rect">
            <a:avLst/>
          </a:prstGeom>
          <a:solidFill>
            <a:srgbClr val="001BAB"/>
          </a:solidFill>
        </p:spPr>
        <p:txBody>
          <a:bodyPr wrap="square" rtlCol="0">
            <a:spAutoFit/>
          </a:bodyPr>
          <a:lstStyle/>
          <a:p>
            <a:r>
              <a:rPr lang="en-US" sz="2000" b="1" dirty="0">
                <a:solidFill>
                  <a:srgbClr val="FFFF00"/>
                </a:solidFill>
              </a:rPr>
              <a:t>Message box to link a note to the session.  (This note may be included in the project invoice.) </a:t>
            </a:r>
          </a:p>
        </p:txBody>
      </p:sp>
    </p:spTree>
    <p:extLst>
      <p:ext uri="{BB962C8B-B14F-4D97-AF65-F5344CB8AC3E}">
        <p14:creationId xmlns:p14="http://schemas.microsoft.com/office/powerpoint/2010/main" val="587005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5E2906C-B4A4-47B1-FA2F-3B62920BC964}"/>
              </a:ext>
            </a:extLst>
          </p:cNvPr>
          <p:cNvPicPr>
            <a:picLocks noChangeAspect="1"/>
          </p:cNvPicPr>
          <p:nvPr/>
        </p:nvPicPr>
        <p:blipFill>
          <a:blip r:embed="rId2"/>
          <a:stretch>
            <a:fillRect/>
          </a:stretch>
        </p:blipFill>
        <p:spPr>
          <a:xfrm>
            <a:off x="38371" y="0"/>
            <a:ext cx="12115258" cy="6858000"/>
          </a:xfrm>
          <a:prstGeom prst="rect">
            <a:avLst/>
          </a:prstGeom>
          <a:ln>
            <a:solidFill>
              <a:schemeClr val="accent3"/>
            </a:solidFill>
          </a:ln>
        </p:spPr>
      </p:pic>
      <p:cxnSp>
        <p:nvCxnSpPr>
          <p:cNvPr id="7" name="Straight Connector 6">
            <a:extLst>
              <a:ext uri="{FF2B5EF4-FFF2-40B4-BE49-F238E27FC236}">
                <a16:creationId xmlns:a16="http://schemas.microsoft.com/office/drawing/2014/main" id="{66751B3C-68DB-3194-539A-CEB849635006}"/>
              </a:ext>
            </a:extLst>
          </p:cNvPr>
          <p:cNvCxnSpPr>
            <a:cxnSpLocks/>
          </p:cNvCxnSpPr>
          <p:nvPr/>
        </p:nvCxnSpPr>
        <p:spPr>
          <a:xfrm>
            <a:off x="5867400" y="4445976"/>
            <a:ext cx="311098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7ED05D-4B28-6EB1-72A1-57B09F1C18F8}"/>
              </a:ext>
            </a:extLst>
          </p:cNvPr>
          <p:cNvCxnSpPr>
            <a:cxnSpLocks/>
          </p:cNvCxnSpPr>
          <p:nvPr/>
        </p:nvCxnSpPr>
        <p:spPr>
          <a:xfrm>
            <a:off x="5867400" y="4724400"/>
            <a:ext cx="311098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82EAF842-3C24-BCAB-486B-DFCA00DD1FDE}"/>
              </a:ext>
            </a:extLst>
          </p:cNvPr>
          <p:cNvCxnSpPr>
            <a:cxnSpLocks/>
          </p:cNvCxnSpPr>
          <p:nvPr/>
        </p:nvCxnSpPr>
        <p:spPr>
          <a:xfrm flipH="1" flipV="1">
            <a:off x="6686685" y="4951453"/>
            <a:ext cx="2704829" cy="39597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942F421-792D-E183-39B0-7BE3711ACDF5}"/>
              </a:ext>
            </a:extLst>
          </p:cNvPr>
          <p:cNvSpPr/>
          <p:nvPr/>
        </p:nvSpPr>
        <p:spPr>
          <a:xfrm>
            <a:off x="5791200" y="4820953"/>
            <a:ext cx="890848" cy="23414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3C75C59-78A5-66BB-D8F3-D9101ADCFDD2}"/>
              </a:ext>
            </a:extLst>
          </p:cNvPr>
          <p:cNvSpPr txBox="1"/>
          <p:nvPr/>
        </p:nvSpPr>
        <p:spPr>
          <a:xfrm>
            <a:off x="9258029" y="3927071"/>
            <a:ext cx="2895600" cy="2246769"/>
          </a:xfrm>
          <a:prstGeom prst="rect">
            <a:avLst/>
          </a:prstGeom>
          <a:solidFill>
            <a:srgbClr val="001BAB"/>
          </a:solidFill>
        </p:spPr>
        <p:txBody>
          <a:bodyPr wrap="square" rtlCol="0">
            <a:spAutoFit/>
          </a:bodyPr>
          <a:lstStyle/>
          <a:p>
            <a:r>
              <a:rPr lang="en-US" sz="2000" b="1" dirty="0">
                <a:solidFill>
                  <a:srgbClr val="FFFF00"/>
                </a:solidFill>
              </a:rPr>
              <a:t>Selecting Yes will send the note above to all NRF staff. </a:t>
            </a:r>
            <a:br>
              <a:rPr lang="en-US" sz="2000" b="1" dirty="0">
                <a:solidFill>
                  <a:srgbClr val="FFFF00"/>
                </a:solidFill>
              </a:rPr>
            </a:br>
            <a:r>
              <a:rPr lang="en-US" sz="2000" b="1" dirty="0">
                <a:solidFill>
                  <a:srgbClr val="FFFF00"/>
                </a:solidFill>
              </a:rPr>
              <a:t>Staff only sees this note if you select YES here. Otherwise, you are talking to the database.</a:t>
            </a:r>
          </a:p>
        </p:txBody>
      </p:sp>
      <p:cxnSp>
        <p:nvCxnSpPr>
          <p:cNvPr id="16" name="Straight Connector 15">
            <a:extLst>
              <a:ext uri="{FF2B5EF4-FFF2-40B4-BE49-F238E27FC236}">
                <a16:creationId xmlns:a16="http://schemas.microsoft.com/office/drawing/2014/main" id="{AAADFB07-8DA0-746D-857C-A666238C9F81}"/>
              </a:ext>
            </a:extLst>
          </p:cNvPr>
          <p:cNvCxnSpPr>
            <a:cxnSpLocks/>
          </p:cNvCxnSpPr>
          <p:nvPr/>
        </p:nvCxnSpPr>
        <p:spPr>
          <a:xfrm>
            <a:off x="5867400" y="4173416"/>
            <a:ext cx="311098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E408B83-14CD-917A-CCC2-9530E556EE51}"/>
              </a:ext>
            </a:extLst>
          </p:cNvPr>
          <p:cNvSpPr txBox="1"/>
          <p:nvPr/>
        </p:nvSpPr>
        <p:spPr>
          <a:xfrm>
            <a:off x="765770" y="3733800"/>
            <a:ext cx="2818016" cy="2554545"/>
          </a:xfrm>
          <a:prstGeom prst="rect">
            <a:avLst/>
          </a:prstGeom>
          <a:solidFill>
            <a:srgbClr val="001BAB"/>
          </a:solidFill>
        </p:spPr>
        <p:txBody>
          <a:bodyPr wrap="square" rtlCol="0">
            <a:spAutoFit/>
          </a:bodyPr>
          <a:lstStyle/>
          <a:p>
            <a:r>
              <a:rPr lang="en-US" sz="2000" b="1" dirty="0">
                <a:solidFill>
                  <a:srgbClr val="FFFF00"/>
                </a:solidFill>
              </a:rPr>
              <a:t>Select Yes to alert other tool users to potential problems by posting the logoff comment note to the status log. (e.g., starting a cryo cycle, or unresolved issue preventing some use)</a:t>
            </a:r>
          </a:p>
        </p:txBody>
      </p:sp>
      <p:sp>
        <p:nvSpPr>
          <p:cNvPr id="5" name="Rectangle 4">
            <a:extLst>
              <a:ext uri="{FF2B5EF4-FFF2-40B4-BE49-F238E27FC236}">
                <a16:creationId xmlns:a16="http://schemas.microsoft.com/office/drawing/2014/main" id="{CFCD155F-18BF-BBED-DD87-D4BED5982142}"/>
              </a:ext>
            </a:extLst>
          </p:cNvPr>
          <p:cNvSpPr/>
          <p:nvPr/>
        </p:nvSpPr>
        <p:spPr>
          <a:xfrm>
            <a:off x="5943600" y="5025154"/>
            <a:ext cx="685800" cy="23414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85C1DE6-744A-2511-1CFB-6E941B8C229F}"/>
              </a:ext>
            </a:extLst>
          </p:cNvPr>
          <p:cNvCxnSpPr>
            <a:cxnSpLocks/>
          </p:cNvCxnSpPr>
          <p:nvPr/>
        </p:nvCxnSpPr>
        <p:spPr>
          <a:xfrm flipV="1">
            <a:off x="3733800" y="5259296"/>
            <a:ext cx="2209800" cy="516928"/>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C0B97D-084E-43A9-A748-5A5F0E966224}"/>
              </a:ext>
            </a:extLst>
          </p:cNvPr>
          <p:cNvCxnSpPr>
            <a:cxnSpLocks/>
          </p:cNvCxnSpPr>
          <p:nvPr/>
        </p:nvCxnSpPr>
        <p:spPr>
          <a:xfrm>
            <a:off x="4114800" y="4167552"/>
            <a:ext cx="4800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F4FBD1-532E-B0AD-072E-201777918EA1}"/>
              </a:ext>
            </a:extLst>
          </p:cNvPr>
          <p:cNvCxnSpPr>
            <a:cxnSpLocks/>
          </p:cNvCxnSpPr>
          <p:nvPr/>
        </p:nvCxnSpPr>
        <p:spPr>
          <a:xfrm>
            <a:off x="4114800" y="4437184"/>
            <a:ext cx="4800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3665BA-6B38-7F32-9B6F-062505717DEE}"/>
              </a:ext>
            </a:extLst>
          </p:cNvPr>
          <p:cNvCxnSpPr>
            <a:cxnSpLocks/>
          </p:cNvCxnSpPr>
          <p:nvPr/>
        </p:nvCxnSpPr>
        <p:spPr>
          <a:xfrm>
            <a:off x="4114800" y="4724400"/>
            <a:ext cx="479524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846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E7D941-CA74-9EDE-78AE-85F9C57731C5}"/>
              </a:ext>
            </a:extLst>
          </p:cNvPr>
          <p:cNvPicPr>
            <a:picLocks noChangeAspect="1"/>
          </p:cNvPicPr>
          <p:nvPr/>
        </p:nvPicPr>
        <p:blipFill>
          <a:blip r:embed="rId2"/>
          <a:stretch>
            <a:fillRect/>
          </a:stretch>
        </p:blipFill>
        <p:spPr>
          <a:xfrm>
            <a:off x="35252" y="0"/>
            <a:ext cx="12121495" cy="6858000"/>
          </a:xfrm>
          <a:prstGeom prst="rect">
            <a:avLst/>
          </a:prstGeom>
        </p:spPr>
      </p:pic>
      <p:cxnSp>
        <p:nvCxnSpPr>
          <p:cNvPr id="7" name="Straight Connector 6">
            <a:extLst>
              <a:ext uri="{FF2B5EF4-FFF2-40B4-BE49-F238E27FC236}">
                <a16:creationId xmlns:a16="http://schemas.microsoft.com/office/drawing/2014/main" id="{66751B3C-68DB-3194-539A-CEB849635006}"/>
              </a:ext>
            </a:extLst>
          </p:cNvPr>
          <p:cNvCxnSpPr/>
          <p:nvPr/>
        </p:nvCxnSpPr>
        <p:spPr>
          <a:xfrm>
            <a:off x="4419600" y="4444663"/>
            <a:ext cx="389589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7ED05D-4B28-6EB1-72A1-57B09F1C18F8}"/>
              </a:ext>
            </a:extLst>
          </p:cNvPr>
          <p:cNvCxnSpPr/>
          <p:nvPr/>
        </p:nvCxnSpPr>
        <p:spPr>
          <a:xfrm>
            <a:off x="4757651" y="4191000"/>
            <a:ext cx="389589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036CF82D-A668-D25A-D393-0BD199F59442}"/>
              </a:ext>
            </a:extLst>
          </p:cNvPr>
          <p:cNvCxnSpPr>
            <a:cxnSpLocks/>
          </p:cNvCxnSpPr>
          <p:nvPr/>
        </p:nvCxnSpPr>
        <p:spPr>
          <a:xfrm>
            <a:off x="2514600" y="4343400"/>
            <a:ext cx="1600200" cy="100099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3C75C59-78A5-66BB-D8F3-D9101ADCFDD2}"/>
              </a:ext>
            </a:extLst>
          </p:cNvPr>
          <p:cNvSpPr txBox="1"/>
          <p:nvPr/>
        </p:nvSpPr>
        <p:spPr>
          <a:xfrm>
            <a:off x="228600" y="3429000"/>
            <a:ext cx="3105547" cy="1015663"/>
          </a:xfrm>
          <a:prstGeom prst="rect">
            <a:avLst/>
          </a:prstGeom>
          <a:solidFill>
            <a:srgbClr val="001BAB"/>
          </a:solidFill>
        </p:spPr>
        <p:txBody>
          <a:bodyPr wrap="square" rtlCol="0">
            <a:spAutoFit/>
          </a:bodyPr>
          <a:lstStyle/>
          <a:p>
            <a:r>
              <a:rPr lang="en-US" sz="2000" b="1" dirty="0">
                <a:solidFill>
                  <a:srgbClr val="FFFF00"/>
                </a:solidFill>
              </a:rPr>
              <a:t>Quickly log in/out of other equipment by keeping your session open.</a:t>
            </a:r>
          </a:p>
        </p:txBody>
      </p:sp>
      <p:sp>
        <p:nvSpPr>
          <p:cNvPr id="9" name="Rectangle 8">
            <a:extLst>
              <a:ext uri="{FF2B5EF4-FFF2-40B4-BE49-F238E27FC236}">
                <a16:creationId xmlns:a16="http://schemas.microsoft.com/office/drawing/2014/main" id="{AE395EB8-830A-1373-319B-9E232FD3A322}"/>
              </a:ext>
            </a:extLst>
          </p:cNvPr>
          <p:cNvSpPr/>
          <p:nvPr/>
        </p:nvSpPr>
        <p:spPr>
          <a:xfrm>
            <a:off x="5791200" y="5227328"/>
            <a:ext cx="914400" cy="23414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55BCFD-A0C1-2A51-DABA-D094CAF49ACD}"/>
              </a:ext>
            </a:extLst>
          </p:cNvPr>
          <p:cNvSpPr txBox="1"/>
          <p:nvPr/>
        </p:nvSpPr>
        <p:spPr>
          <a:xfrm>
            <a:off x="2106584" y="6140609"/>
            <a:ext cx="8610599" cy="707886"/>
          </a:xfrm>
          <a:prstGeom prst="rect">
            <a:avLst/>
          </a:prstGeom>
          <a:solidFill>
            <a:srgbClr val="001BAB"/>
          </a:solidFill>
        </p:spPr>
        <p:txBody>
          <a:bodyPr wrap="square" rtlCol="0">
            <a:spAutoFit/>
          </a:bodyPr>
          <a:lstStyle/>
          <a:p>
            <a:r>
              <a:rPr lang="en-US" sz="2000" b="1" dirty="0">
                <a:solidFill>
                  <a:srgbClr val="FFFF00"/>
                </a:solidFill>
              </a:rPr>
              <a:t>Select “NO” to ensure you are logged off the TUMI after submitting your logout from the tool. (Your session will auto log off after a few minutes of inactivity.)</a:t>
            </a:r>
          </a:p>
        </p:txBody>
      </p:sp>
      <p:cxnSp>
        <p:nvCxnSpPr>
          <p:cNvPr id="2" name="Straight Connector 1">
            <a:extLst>
              <a:ext uri="{FF2B5EF4-FFF2-40B4-BE49-F238E27FC236}">
                <a16:creationId xmlns:a16="http://schemas.microsoft.com/office/drawing/2014/main" id="{039DEB65-9E4B-B291-33D0-9CF5FC0AFEF6}"/>
              </a:ext>
            </a:extLst>
          </p:cNvPr>
          <p:cNvCxnSpPr/>
          <p:nvPr/>
        </p:nvCxnSpPr>
        <p:spPr>
          <a:xfrm>
            <a:off x="4495800" y="4724400"/>
            <a:ext cx="389589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1A17F08-AD9B-9068-08DB-EBABEC485DDD}"/>
              </a:ext>
            </a:extLst>
          </p:cNvPr>
          <p:cNvCxnSpPr>
            <a:cxnSpLocks/>
          </p:cNvCxnSpPr>
          <p:nvPr/>
        </p:nvCxnSpPr>
        <p:spPr>
          <a:xfrm>
            <a:off x="4114800" y="4167552"/>
            <a:ext cx="4800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8781BC6-6A62-990F-AB17-64002D7E3737}"/>
              </a:ext>
            </a:extLst>
          </p:cNvPr>
          <p:cNvCxnSpPr>
            <a:cxnSpLocks/>
          </p:cNvCxnSpPr>
          <p:nvPr/>
        </p:nvCxnSpPr>
        <p:spPr>
          <a:xfrm>
            <a:off x="4114800" y="4437184"/>
            <a:ext cx="4800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976C5D-8F83-37D0-6924-2DBAC3683BCE}"/>
              </a:ext>
            </a:extLst>
          </p:cNvPr>
          <p:cNvCxnSpPr>
            <a:cxnSpLocks/>
          </p:cNvCxnSpPr>
          <p:nvPr/>
        </p:nvCxnSpPr>
        <p:spPr>
          <a:xfrm>
            <a:off x="4114800" y="4724400"/>
            <a:ext cx="479524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EA1C034-C23E-23EA-7713-208B6B08278B}"/>
              </a:ext>
            </a:extLst>
          </p:cNvPr>
          <p:cNvCxnSpPr>
            <a:cxnSpLocks/>
          </p:cNvCxnSpPr>
          <p:nvPr/>
        </p:nvCxnSpPr>
        <p:spPr>
          <a:xfrm flipH="1">
            <a:off x="6705600" y="5240874"/>
            <a:ext cx="1430205" cy="366335"/>
          </a:xfrm>
          <a:prstGeom prst="straightConnector1">
            <a:avLst/>
          </a:prstGeom>
          <a:ln w="76200">
            <a:solidFill>
              <a:srgbClr val="7AB4DE"/>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2985299-224A-AC41-C049-E5F96D3351FE}"/>
              </a:ext>
            </a:extLst>
          </p:cNvPr>
          <p:cNvSpPr txBox="1"/>
          <p:nvPr/>
        </p:nvSpPr>
        <p:spPr>
          <a:xfrm>
            <a:off x="8135805" y="3657681"/>
            <a:ext cx="3862584" cy="1631216"/>
          </a:xfrm>
          <a:prstGeom prst="rect">
            <a:avLst/>
          </a:prstGeom>
          <a:solidFill>
            <a:srgbClr val="001BAB"/>
          </a:solidFill>
        </p:spPr>
        <p:txBody>
          <a:bodyPr wrap="square" rtlCol="0">
            <a:spAutoFit/>
          </a:bodyPr>
          <a:lstStyle/>
          <a:p>
            <a:r>
              <a:rPr lang="en-US" sz="2000" b="1" dirty="0">
                <a:solidFill>
                  <a:srgbClr val="FFFF00"/>
                </a:solidFill>
              </a:rPr>
              <a:t>Did you not use all your reserved time? </a:t>
            </a:r>
          </a:p>
          <a:p>
            <a:r>
              <a:rPr lang="en-US" sz="2000" b="1" dirty="0">
                <a:solidFill>
                  <a:srgbClr val="FFFF00"/>
                </a:solidFill>
              </a:rPr>
              <a:t>No problem, the default “YES” will end your reservation, making the tool available to other users.</a:t>
            </a:r>
          </a:p>
        </p:txBody>
      </p:sp>
      <p:sp>
        <p:nvSpPr>
          <p:cNvPr id="15" name="Rectangle 14">
            <a:extLst>
              <a:ext uri="{FF2B5EF4-FFF2-40B4-BE49-F238E27FC236}">
                <a16:creationId xmlns:a16="http://schemas.microsoft.com/office/drawing/2014/main" id="{5E1AF6F9-E8B7-733D-D838-6DDB11EC6CE4}"/>
              </a:ext>
            </a:extLst>
          </p:cNvPr>
          <p:cNvSpPr/>
          <p:nvPr/>
        </p:nvSpPr>
        <p:spPr>
          <a:xfrm>
            <a:off x="5867400" y="5418088"/>
            <a:ext cx="838200" cy="234142"/>
          </a:xfrm>
          <a:prstGeom prst="rect">
            <a:avLst/>
          </a:prstGeom>
          <a:noFill/>
          <a:ln w="57150">
            <a:solidFill>
              <a:srgbClr val="7AB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460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11506200" cy="3693319"/>
          </a:xfrm>
          <a:prstGeom prst="rect">
            <a:avLst/>
          </a:prstGeom>
        </p:spPr>
        <p:txBody>
          <a:bodyPr wrap="square">
            <a:spAutoFit/>
          </a:bodyPr>
          <a:lstStyle/>
          <a:p>
            <a:pPr hangingPunct="0"/>
            <a:r>
              <a:rPr lang="en-US" b="1" dirty="0"/>
              <a:t> </a:t>
            </a:r>
            <a:endParaRPr lang="en-US" sz="2000" dirty="0"/>
          </a:p>
          <a:p>
            <a:pPr lvl="2" hangingPunct="0"/>
            <a:r>
              <a:rPr lang="en-US" sz="3600" b="1" dirty="0">
                <a:solidFill>
                  <a:srgbClr val="FF0000"/>
                </a:solidFill>
              </a:rPr>
              <a:t>REMEMBER—IF YOU SEE THE WHITE STROBE LIGHTS FLASH IN THE AREA OF THE BUILDING THAT YOU ARE WORKING—IMMEDIATELY EVACUATE.</a:t>
            </a:r>
            <a:r>
              <a:rPr lang="en-US" sz="3600" dirty="0">
                <a:solidFill>
                  <a:srgbClr val="FF0000"/>
                </a:solidFill>
              </a:rPr>
              <a:t>  </a:t>
            </a:r>
          </a:p>
          <a:p>
            <a:pPr lvl="2" hangingPunct="0"/>
            <a:endParaRPr lang="en-US" sz="3600" dirty="0"/>
          </a:p>
          <a:p>
            <a:pPr lvl="2" algn="ctr" hangingPunct="0"/>
            <a:r>
              <a:rPr lang="en-US" sz="3600" dirty="0"/>
              <a:t>Finally, staff is here to help!  </a:t>
            </a:r>
          </a:p>
          <a:p>
            <a:pPr lvl="2" algn="ctr" hangingPunct="0"/>
            <a:r>
              <a:rPr lang="en-US" sz="3600" dirty="0"/>
              <a:t>If you have a question, please ask!   </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323285"/>
            <a:ext cx="4343400" cy="250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52975" y="4323285"/>
            <a:ext cx="7315200" cy="1292662"/>
          </a:xfrm>
          <a:prstGeom prst="rect">
            <a:avLst/>
          </a:prstGeom>
          <a:noFill/>
        </p:spPr>
        <p:txBody>
          <a:bodyPr wrap="square" rtlCol="0">
            <a:spAutoFit/>
          </a:bodyPr>
          <a:lstStyle/>
          <a:p>
            <a:r>
              <a:rPr lang="en-US" sz="6600" dirty="0"/>
              <a:t>Welcome to the NRF</a:t>
            </a:r>
          </a:p>
          <a:p>
            <a:endParaRPr lang="en-US" sz="1200" dirty="0"/>
          </a:p>
        </p:txBody>
      </p:sp>
    </p:spTree>
    <p:extLst>
      <p:ext uri="{BB962C8B-B14F-4D97-AF65-F5344CB8AC3E}">
        <p14:creationId xmlns:p14="http://schemas.microsoft.com/office/powerpoint/2010/main" val="148354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BBEC-874D-B7E9-1772-F0471A97943A}"/>
              </a:ext>
            </a:extLst>
          </p:cNvPr>
          <p:cNvSpPr>
            <a:spLocks noGrp="1"/>
          </p:cNvSpPr>
          <p:nvPr>
            <p:ph type="title"/>
          </p:nvPr>
        </p:nvSpPr>
        <p:spPr/>
        <p:txBody>
          <a:bodyPr>
            <a:normAutofit/>
          </a:bodyPr>
          <a:lstStyle/>
          <a:p>
            <a:r>
              <a:rPr lang="en-US" sz="3200" b="1" dirty="0"/>
              <a:t>Building Hours</a:t>
            </a:r>
          </a:p>
        </p:txBody>
      </p:sp>
      <p:sp>
        <p:nvSpPr>
          <p:cNvPr id="3" name="Content Placeholder 2">
            <a:extLst>
              <a:ext uri="{FF2B5EF4-FFF2-40B4-BE49-F238E27FC236}">
                <a16:creationId xmlns:a16="http://schemas.microsoft.com/office/drawing/2014/main" id="{45A83478-5B59-5C8E-E50B-FA35ACC369A3}"/>
              </a:ext>
            </a:extLst>
          </p:cNvPr>
          <p:cNvSpPr>
            <a:spLocks noGrp="1"/>
          </p:cNvSpPr>
          <p:nvPr>
            <p:ph sz="half" idx="1"/>
          </p:nvPr>
        </p:nvSpPr>
        <p:spPr>
          <a:xfrm>
            <a:off x="609600" y="1447800"/>
            <a:ext cx="5384800" cy="4724399"/>
          </a:xfrm>
          <a:ln w="57150">
            <a:solidFill>
              <a:srgbClr val="0070C0"/>
            </a:solidFill>
          </a:ln>
        </p:spPr>
        <p:txBody>
          <a:bodyPr>
            <a:normAutofit fontScale="92500" lnSpcReduction="10000"/>
          </a:bodyPr>
          <a:lstStyle/>
          <a:p>
            <a:r>
              <a:rPr lang="en-US" dirty="0"/>
              <a:t>All users begin with Basic User status, with the TUMI and door access available 8am-5pm M-F excluding university holidays.</a:t>
            </a:r>
          </a:p>
          <a:p>
            <a:r>
              <a:rPr lang="en-US" dirty="0"/>
              <a:t>The TUMI will not auto log you out at 5pm, you must remember to wrap up and log off before 5pm.</a:t>
            </a:r>
          </a:p>
          <a:p>
            <a:r>
              <a:rPr lang="en-US" dirty="0"/>
              <a:t>There is no grace period on door access, they lock at exactly 5pm.</a:t>
            </a:r>
          </a:p>
          <a:p>
            <a:r>
              <a:rPr lang="en-US" dirty="0"/>
              <a:t>Guests are welcome during business hours*</a:t>
            </a:r>
          </a:p>
        </p:txBody>
      </p:sp>
      <p:sp>
        <p:nvSpPr>
          <p:cNvPr id="4" name="Content Placeholder 3">
            <a:extLst>
              <a:ext uri="{FF2B5EF4-FFF2-40B4-BE49-F238E27FC236}">
                <a16:creationId xmlns:a16="http://schemas.microsoft.com/office/drawing/2014/main" id="{136BA7DA-59CD-9561-5977-C6BFD53605D0}"/>
              </a:ext>
            </a:extLst>
          </p:cNvPr>
          <p:cNvSpPr>
            <a:spLocks noGrp="1"/>
          </p:cNvSpPr>
          <p:nvPr>
            <p:ph sz="half" idx="2"/>
          </p:nvPr>
        </p:nvSpPr>
        <p:spPr>
          <a:xfrm>
            <a:off x="6197600" y="1447800"/>
            <a:ext cx="5384800" cy="4724399"/>
          </a:xfrm>
          <a:ln w="57150">
            <a:solidFill>
              <a:schemeClr val="accent6">
                <a:lumMod val="75000"/>
              </a:schemeClr>
            </a:solidFill>
          </a:ln>
        </p:spPr>
        <p:txBody>
          <a:bodyPr>
            <a:normAutofit fontScale="92500" lnSpcReduction="10000"/>
          </a:bodyPr>
          <a:lstStyle/>
          <a:p>
            <a:r>
              <a:rPr lang="en-US" dirty="0"/>
              <a:t>Extended hours are available by application. </a:t>
            </a:r>
          </a:p>
          <a:p>
            <a:r>
              <a:rPr lang="en-US" dirty="0"/>
              <a:t>After Hours Access (AHA) extends the access to the building to 7am-10pm, 7 days a week once approved.</a:t>
            </a:r>
          </a:p>
          <a:p>
            <a:r>
              <a:rPr lang="en-US" dirty="0"/>
              <a:t>The application is on the </a:t>
            </a:r>
            <a:r>
              <a:rPr lang="en-US" dirty="0" err="1"/>
              <a:t>NRF</a:t>
            </a:r>
            <a:r>
              <a:rPr lang="en-US" dirty="0"/>
              <a:t> webpage under forms.</a:t>
            </a:r>
          </a:p>
          <a:p>
            <a:r>
              <a:rPr lang="en-US" dirty="0"/>
              <a:t>AHA users are required to use the e-buddy check-in system.</a:t>
            </a:r>
          </a:p>
          <a:p>
            <a:r>
              <a:rPr lang="en-US" dirty="0"/>
              <a:t>No Guests or visitors without written preapproval.</a:t>
            </a:r>
          </a:p>
        </p:txBody>
      </p:sp>
      <p:sp>
        <p:nvSpPr>
          <p:cNvPr id="5" name="TextBox 4">
            <a:extLst>
              <a:ext uri="{FF2B5EF4-FFF2-40B4-BE49-F238E27FC236}">
                <a16:creationId xmlns:a16="http://schemas.microsoft.com/office/drawing/2014/main" id="{38E2B9F2-2D73-8208-62E6-0520C1399AE3}"/>
              </a:ext>
            </a:extLst>
          </p:cNvPr>
          <p:cNvSpPr txBox="1"/>
          <p:nvPr/>
        </p:nvSpPr>
        <p:spPr>
          <a:xfrm>
            <a:off x="429480" y="6324600"/>
            <a:ext cx="11528605" cy="369332"/>
          </a:xfrm>
          <a:prstGeom prst="rect">
            <a:avLst/>
          </a:prstGeom>
          <a:noFill/>
        </p:spPr>
        <p:txBody>
          <a:bodyPr wrap="none" rtlCol="0">
            <a:spAutoFit/>
          </a:bodyPr>
          <a:lstStyle/>
          <a:p>
            <a:r>
              <a:rPr lang="en-US" dirty="0"/>
              <a:t>*You must remain with your guest as you are responsible for their safety. Guests may not operate tools or </a:t>
            </a:r>
            <a:r>
              <a:rPr lang="en-US" dirty="0" err="1"/>
              <a:t>NRF</a:t>
            </a:r>
            <a:r>
              <a:rPr lang="en-US" dirty="0"/>
              <a:t> computers</a:t>
            </a:r>
          </a:p>
        </p:txBody>
      </p:sp>
    </p:spTree>
    <p:extLst>
      <p:ext uri="{BB962C8B-B14F-4D97-AF65-F5344CB8AC3E}">
        <p14:creationId xmlns:p14="http://schemas.microsoft.com/office/powerpoint/2010/main" val="250421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85BD-94BC-3A2D-2A68-FF9035B0C2BE}"/>
              </a:ext>
            </a:extLst>
          </p:cNvPr>
          <p:cNvSpPr>
            <a:spLocks noGrp="1"/>
          </p:cNvSpPr>
          <p:nvPr>
            <p:ph type="title"/>
          </p:nvPr>
        </p:nvSpPr>
        <p:spPr>
          <a:xfrm>
            <a:off x="609600" y="127486"/>
            <a:ext cx="10972800" cy="1143000"/>
          </a:xfrm>
        </p:spPr>
        <p:txBody>
          <a:bodyPr>
            <a:normAutofit/>
          </a:bodyPr>
          <a:lstStyle/>
          <a:p>
            <a:r>
              <a:rPr lang="en-US" sz="3200" b="1" dirty="0"/>
              <a:t>Activation of </a:t>
            </a:r>
            <a:r>
              <a:rPr lang="en-US" sz="3200" b="1" dirty="0" err="1"/>
              <a:t>GatorOne</a:t>
            </a:r>
            <a:r>
              <a:rPr lang="en-US" sz="3200" b="1" dirty="0"/>
              <a:t> for Door Access</a:t>
            </a:r>
          </a:p>
        </p:txBody>
      </p:sp>
      <p:sp>
        <p:nvSpPr>
          <p:cNvPr id="3" name="TextBox 2">
            <a:extLst>
              <a:ext uri="{FF2B5EF4-FFF2-40B4-BE49-F238E27FC236}">
                <a16:creationId xmlns:a16="http://schemas.microsoft.com/office/drawing/2014/main" id="{9378FA30-F527-A666-7A28-911C66A09816}"/>
              </a:ext>
            </a:extLst>
          </p:cNvPr>
          <p:cNvSpPr txBox="1"/>
          <p:nvPr/>
        </p:nvSpPr>
        <p:spPr>
          <a:xfrm>
            <a:off x="609600" y="1219200"/>
            <a:ext cx="11201400" cy="4939814"/>
          </a:xfrm>
          <a:prstGeom prst="rect">
            <a:avLst/>
          </a:prstGeom>
          <a:noFill/>
        </p:spPr>
        <p:txBody>
          <a:bodyPr wrap="square" rtlCol="0">
            <a:spAutoFit/>
          </a:bodyPr>
          <a:lstStyle/>
          <a:p>
            <a:r>
              <a:rPr lang="en-US" sz="2100" dirty="0"/>
              <a:t>There are 3 options for access, you will need to notify us of which method you have active or would like activated in the access system. UF plans to limit each person to 1 method for door access campus-wide.</a:t>
            </a:r>
          </a:p>
          <a:p>
            <a:endParaRPr lang="en-US" sz="2100" dirty="0"/>
          </a:p>
          <a:p>
            <a:pPr marL="342900" indent="-342900">
              <a:buAutoNum type="arabicParenR"/>
            </a:pPr>
            <a:r>
              <a:rPr lang="en-US" sz="2100" dirty="0"/>
              <a:t>Use your physical NFC enabled UF ID card, these were issued beginning February 2023, if your ID card is older than this you’ll most likely need to request a new card at the Gator One office in the Reitz Union or </a:t>
            </a:r>
            <a:r>
              <a:rPr lang="en-US" sz="2100" dirty="0" err="1"/>
              <a:t>Shands</a:t>
            </a:r>
            <a:r>
              <a:rPr lang="en-US" sz="2100" dirty="0"/>
              <a:t>.</a:t>
            </a:r>
          </a:p>
          <a:p>
            <a:pPr marL="342900" indent="-342900">
              <a:buAutoNum type="arabicParenR"/>
            </a:pPr>
            <a:r>
              <a:rPr lang="en-US" sz="2100" dirty="0"/>
              <a:t>Use the mobile wallet on your phone (Apple pay, Google or Samsung wallet) – Your gator one ID must be loaded to the wallet before we can active this method, note it can take up to an hour for this method to appear after you load the card.</a:t>
            </a:r>
          </a:p>
          <a:p>
            <a:pPr marL="342900" lvl="1" indent="-342900"/>
            <a:r>
              <a:rPr lang="en-US" sz="2100" dirty="0"/>
              <a:t>	*If you upgrade to a new phone, or factory reset your device you will need to request a reactivation in our system after adding the UF ID to your new mobile wallet. This can be done via email.</a:t>
            </a:r>
          </a:p>
          <a:p>
            <a:pPr marL="342900" indent="-342900"/>
            <a:r>
              <a:rPr lang="en-US" sz="2100" dirty="0"/>
              <a:t>3) 	Use your smart watch (currently only Apple watch is compatible, Samsung and Google “coming soon”). All the same limitations for a phone apply to a smart watch. </a:t>
            </a:r>
          </a:p>
        </p:txBody>
      </p:sp>
      <p:sp>
        <p:nvSpPr>
          <p:cNvPr id="5" name="TextBox 4">
            <a:extLst>
              <a:ext uri="{FF2B5EF4-FFF2-40B4-BE49-F238E27FC236}">
                <a16:creationId xmlns:a16="http://schemas.microsoft.com/office/drawing/2014/main" id="{92C1F0AF-B544-D242-BB74-5B9D31CAC8E9}"/>
              </a:ext>
            </a:extLst>
          </p:cNvPr>
          <p:cNvSpPr txBox="1"/>
          <p:nvPr/>
        </p:nvSpPr>
        <p:spPr>
          <a:xfrm>
            <a:off x="838200" y="6214030"/>
            <a:ext cx="8610600" cy="369332"/>
          </a:xfrm>
          <a:prstGeom prst="rect">
            <a:avLst/>
          </a:prstGeom>
          <a:noFill/>
        </p:spPr>
        <p:txBody>
          <a:bodyPr wrap="square">
            <a:spAutoFit/>
          </a:bodyPr>
          <a:lstStyle/>
          <a:p>
            <a:r>
              <a:rPr lang="en-US" dirty="0"/>
              <a:t>Setup instructions can be found at: </a:t>
            </a:r>
            <a:r>
              <a:rPr lang="en-US" dirty="0">
                <a:hlinkClick r:id="rId2" action="ppaction://hlinksldjump"/>
              </a:rPr>
              <a:t>https://businessservices.ufl.edu/mobile-gator-one/</a:t>
            </a:r>
            <a:endParaRPr lang="en-US" dirty="0"/>
          </a:p>
        </p:txBody>
      </p:sp>
    </p:spTree>
    <p:extLst>
      <p:ext uri="{BB962C8B-B14F-4D97-AF65-F5344CB8AC3E}">
        <p14:creationId xmlns:p14="http://schemas.microsoft.com/office/powerpoint/2010/main" val="366949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ice Sign - No Food Or Drink Permitted In Lab - OSHA">
            <a:extLst>
              <a:ext uri="{FF2B5EF4-FFF2-40B4-BE49-F238E27FC236}">
                <a16:creationId xmlns:a16="http://schemas.microsoft.com/office/drawing/2014/main" id="{5C4614D2-8CD9-945C-71A5-4FB87EA1D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2864" y="3175651"/>
            <a:ext cx="3276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38B96F2-5793-3B64-3795-D22B9DA2BA96}"/>
              </a:ext>
            </a:extLst>
          </p:cNvPr>
          <p:cNvSpPr>
            <a:spLocks noGrp="1"/>
          </p:cNvSpPr>
          <p:nvPr>
            <p:ph type="title"/>
          </p:nvPr>
        </p:nvSpPr>
        <p:spPr/>
        <p:txBody>
          <a:bodyPr>
            <a:normAutofit/>
          </a:bodyPr>
          <a:lstStyle/>
          <a:p>
            <a:r>
              <a:rPr lang="en-US" sz="3200" b="1" dirty="0"/>
              <a:t>Food, Drinks, and Backpacks</a:t>
            </a:r>
          </a:p>
        </p:txBody>
      </p:sp>
      <p:sp>
        <p:nvSpPr>
          <p:cNvPr id="5" name="TextBox 4">
            <a:extLst>
              <a:ext uri="{FF2B5EF4-FFF2-40B4-BE49-F238E27FC236}">
                <a16:creationId xmlns:a16="http://schemas.microsoft.com/office/drawing/2014/main" id="{ADFFE4D5-1BA2-9F46-E929-78067EF8B704}"/>
              </a:ext>
            </a:extLst>
          </p:cNvPr>
          <p:cNvSpPr txBox="1"/>
          <p:nvPr/>
        </p:nvSpPr>
        <p:spPr>
          <a:xfrm>
            <a:off x="106219" y="1393225"/>
            <a:ext cx="8458199" cy="4855175"/>
          </a:xfrm>
          <a:prstGeom prst="rect">
            <a:avLst/>
          </a:prstGeom>
          <a:noFill/>
        </p:spPr>
        <p:txBody>
          <a:bodyPr wrap="square" rtlCol="0">
            <a:spAutoFit/>
          </a:bodyPr>
          <a:lstStyle/>
          <a:p>
            <a:r>
              <a:rPr lang="en-US" sz="2400" dirty="0"/>
              <a:t>Open food and or drink containers are prohibited in all lab spaces.  Closed top drink containers may be used in some characterization areas. When these drinks with a lid are allowed, there will be a red bin to store it in. No bin = No drinks allowed</a:t>
            </a:r>
          </a:p>
          <a:p>
            <a:endParaRPr lang="en-US" sz="1050" i="1" dirty="0"/>
          </a:p>
          <a:p>
            <a:r>
              <a:rPr lang="en-US" sz="2400" i="1" dirty="0">
                <a:solidFill>
                  <a:srgbClr val="FF0000"/>
                </a:solidFill>
              </a:rPr>
              <a:t>Do not dispose of empty food containers in the labs.</a:t>
            </a:r>
          </a:p>
          <a:p>
            <a:endParaRPr lang="en-US" sz="1050" dirty="0"/>
          </a:p>
          <a:p>
            <a:r>
              <a:rPr lang="en-US" sz="2400" dirty="0"/>
              <a:t>Leave open food or beverage containers in the hallway next to the lab door, or at the  tables or counters in the common areas at the NW corner of each floor.</a:t>
            </a:r>
          </a:p>
          <a:p>
            <a:endParaRPr lang="en-US" sz="2400" dirty="0"/>
          </a:p>
          <a:p>
            <a:r>
              <a:rPr lang="en-US" sz="2400" dirty="0"/>
              <a:t>Backpacks are welcome in most lab spaces, but should be placed in a basket, under a counter,  or a location away from walkways. Please do not place backpacks on the lab counters or chairs.</a:t>
            </a:r>
          </a:p>
        </p:txBody>
      </p:sp>
      <p:sp>
        <p:nvSpPr>
          <p:cNvPr id="3" name="TextBox 2">
            <a:extLst>
              <a:ext uri="{FF2B5EF4-FFF2-40B4-BE49-F238E27FC236}">
                <a16:creationId xmlns:a16="http://schemas.microsoft.com/office/drawing/2014/main" id="{79501E87-8BFD-622B-5DBC-7758BE79CF0E}"/>
              </a:ext>
            </a:extLst>
          </p:cNvPr>
          <p:cNvSpPr txBox="1"/>
          <p:nvPr/>
        </p:nvSpPr>
        <p:spPr>
          <a:xfrm>
            <a:off x="94674" y="6427113"/>
            <a:ext cx="11627367" cy="430887"/>
          </a:xfrm>
          <a:prstGeom prst="rect">
            <a:avLst/>
          </a:prstGeom>
          <a:noFill/>
        </p:spPr>
        <p:txBody>
          <a:bodyPr wrap="square" rtlCol="0">
            <a:spAutoFit/>
          </a:bodyPr>
          <a:lstStyle/>
          <a:p>
            <a:r>
              <a:rPr lang="en-US" sz="2200" i="1" dirty="0"/>
              <a:t>**Bags and backpacks are not permitted in the cleanroom, we have day use lockers for your bag.**</a:t>
            </a:r>
          </a:p>
        </p:txBody>
      </p:sp>
      <p:pic>
        <p:nvPicPr>
          <p:cNvPr id="6" name="Picture 5" descr="A plastic container with a label&#10;&#10;Description automatically generated">
            <a:extLst>
              <a:ext uri="{FF2B5EF4-FFF2-40B4-BE49-F238E27FC236}">
                <a16:creationId xmlns:a16="http://schemas.microsoft.com/office/drawing/2014/main" id="{E03DA455-A005-1178-8B60-91BDAECA0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363" y="1600200"/>
            <a:ext cx="3696501" cy="2079282"/>
          </a:xfrm>
          <a:prstGeom prst="rect">
            <a:avLst/>
          </a:prstGeom>
        </p:spPr>
      </p:pic>
    </p:spTree>
    <p:extLst>
      <p:ext uri="{BB962C8B-B14F-4D97-AF65-F5344CB8AC3E}">
        <p14:creationId xmlns:p14="http://schemas.microsoft.com/office/powerpoint/2010/main" val="388207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3826"/>
            <a:ext cx="9195317" cy="584775"/>
          </a:xfrm>
          <a:prstGeom prst="rect">
            <a:avLst/>
          </a:prstGeom>
        </p:spPr>
        <p:txBody>
          <a:bodyPr wrap="square">
            <a:spAutoFit/>
          </a:bodyPr>
          <a:lstStyle/>
          <a:p>
            <a:pPr lvl="1" hangingPunct="0"/>
            <a:r>
              <a:rPr lang="en-US" sz="3200" b="1" dirty="0">
                <a:solidFill>
                  <a:srgbClr val="FF0000"/>
                </a:solidFill>
              </a:rPr>
              <a:t>Fire and Hazardous Gas Detection System</a:t>
            </a:r>
            <a:endParaRPr lang="en-US" sz="3600" dirty="0"/>
          </a:p>
        </p:txBody>
      </p:sp>
      <p:sp>
        <p:nvSpPr>
          <p:cNvPr id="4" name="Rectangle 3"/>
          <p:cNvSpPr/>
          <p:nvPr/>
        </p:nvSpPr>
        <p:spPr>
          <a:xfrm>
            <a:off x="228600" y="1371600"/>
            <a:ext cx="6593632" cy="4832092"/>
          </a:xfrm>
          <a:prstGeom prst="rect">
            <a:avLst/>
          </a:prstGeom>
        </p:spPr>
        <p:txBody>
          <a:bodyPr wrap="square">
            <a:spAutoFit/>
          </a:bodyPr>
          <a:lstStyle/>
          <a:p>
            <a:pPr marL="0" lvl="1" hangingPunct="0"/>
            <a:r>
              <a:rPr lang="en-US" sz="2200" b="1" u="sng" dirty="0"/>
              <a:t>GENERAL</a:t>
            </a:r>
            <a:r>
              <a:rPr lang="en-US" sz="2200" dirty="0"/>
              <a:t>.  There are flashing white strobe lights and voice speakers for visual and audible annunciation of alarm conditions (Fire and/or gas detection).</a:t>
            </a:r>
          </a:p>
          <a:p>
            <a:pPr marL="0" lvl="1" hangingPunct="0"/>
            <a:r>
              <a:rPr lang="en-US" sz="2200" i="1" dirty="0"/>
              <a:t>If you hear an alarm message over the speaker system AND see the white flashing strobes, IMMEDIATELY stop all activity and exit the building.</a:t>
            </a:r>
          </a:p>
          <a:p>
            <a:pPr marL="0" lvl="1" hangingPunct="0"/>
            <a:r>
              <a:rPr lang="en-US" sz="2200" dirty="0"/>
              <a:t>(If you are wearing hazardous materials handling PPE, quickly decontaminate first, and close hood sash.)</a:t>
            </a:r>
          </a:p>
          <a:p>
            <a:pPr marL="0" lvl="1" hangingPunct="0"/>
            <a:endParaRPr lang="en-US" sz="2200" dirty="0"/>
          </a:p>
          <a:p>
            <a:pPr marL="0" lvl="1" hangingPunct="0"/>
            <a:r>
              <a:rPr lang="en-US" sz="2200" dirty="0"/>
              <a:t>Gather outside the building at bottom of the stairway at the main entrance to NRF.  If you are in the clean room, proceed directly out of the gowning room, through the lobby, and out the West entrance doors.  </a:t>
            </a:r>
            <a:r>
              <a:rPr lang="en-US" sz="2200" b="1" i="1" u="sng" dirty="0"/>
              <a:t>Do not stop to remove your cleanroom garments or PPE</a:t>
            </a:r>
            <a:r>
              <a:rPr lang="en-US" sz="2200" dirty="0"/>
              <a:t>.</a:t>
            </a:r>
          </a:p>
        </p:txBody>
      </p:sp>
      <p:pic>
        <p:nvPicPr>
          <p:cNvPr id="2050" name="Picture 2" descr="S:\NRF Pictures\Safety Pictures\IMG_213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000" t="20111" r="24394" b="10938"/>
          <a:stretch/>
        </p:blipFill>
        <p:spPr bwMode="auto">
          <a:xfrm>
            <a:off x="8991600" y="626959"/>
            <a:ext cx="2213088" cy="25096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F768471-25CC-898A-87B1-782AB3F1AAF6}"/>
              </a:ext>
            </a:extLst>
          </p:cNvPr>
          <p:cNvPicPr>
            <a:picLocks noChangeAspect="1"/>
          </p:cNvPicPr>
          <p:nvPr/>
        </p:nvPicPr>
        <p:blipFill>
          <a:blip r:embed="rId3"/>
          <a:stretch>
            <a:fillRect/>
          </a:stretch>
        </p:blipFill>
        <p:spPr>
          <a:xfrm>
            <a:off x="6793167" y="3048000"/>
            <a:ext cx="5369767" cy="3608983"/>
          </a:xfrm>
          <a:prstGeom prst="rect">
            <a:avLst/>
          </a:prstGeom>
        </p:spPr>
      </p:pic>
    </p:spTree>
    <p:extLst>
      <p:ext uri="{BB962C8B-B14F-4D97-AF65-F5344CB8AC3E}">
        <p14:creationId xmlns:p14="http://schemas.microsoft.com/office/powerpoint/2010/main" val="229754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304800" y="893586"/>
            <a:ext cx="7578463" cy="4564135"/>
            <a:chOff x="-177763" y="0"/>
            <a:chExt cx="16552247" cy="9018505"/>
          </a:xfrm>
        </p:grpSpPr>
        <p:grpSp>
          <p:nvGrpSpPr>
            <p:cNvPr id="3" name="Group 2"/>
            <p:cNvGrpSpPr/>
            <p:nvPr/>
          </p:nvGrpSpPr>
          <p:grpSpPr>
            <a:xfrm>
              <a:off x="1412662" y="0"/>
              <a:ext cx="13354050" cy="8696325"/>
              <a:chOff x="1412662" y="0"/>
              <a:chExt cx="13354050" cy="8696325"/>
            </a:xfrm>
          </p:grpSpPr>
          <p:pic>
            <p:nvPicPr>
              <p:cNvPr id="92" name="Picture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741524" y="-2328862"/>
                <a:ext cx="8696325" cy="13354050"/>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Rectangle 92"/>
              <p:cNvSpPr/>
              <p:nvPr/>
            </p:nvSpPr>
            <p:spPr>
              <a:xfrm>
                <a:off x="7390964" y="3113683"/>
                <a:ext cx="4285994" cy="354869"/>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94" name="Rectangle 93"/>
              <p:cNvSpPr/>
              <p:nvPr/>
            </p:nvSpPr>
            <p:spPr>
              <a:xfrm>
                <a:off x="6058560" y="4327897"/>
                <a:ext cx="1332405" cy="715912"/>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95" name="Rectangle 94"/>
              <p:cNvSpPr/>
              <p:nvPr/>
            </p:nvSpPr>
            <p:spPr>
              <a:xfrm>
                <a:off x="11137696" y="3468545"/>
                <a:ext cx="639203" cy="1380072"/>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96" name="Rectangle 95"/>
              <p:cNvSpPr/>
              <p:nvPr/>
            </p:nvSpPr>
            <p:spPr>
              <a:xfrm>
                <a:off x="8905782" y="3468545"/>
                <a:ext cx="707427" cy="1380072"/>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97" name="Rectangle 96"/>
              <p:cNvSpPr/>
              <p:nvPr/>
            </p:nvSpPr>
            <p:spPr>
              <a:xfrm>
                <a:off x="7390964" y="3487596"/>
                <a:ext cx="1062512" cy="1575266"/>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98" name="Rectangle 97"/>
              <p:cNvSpPr/>
              <p:nvPr/>
            </p:nvSpPr>
            <p:spPr>
              <a:xfrm>
                <a:off x="9613209" y="1818227"/>
                <a:ext cx="750226" cy="1295455"/>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99" name="Rectangle 98"/>
              <p:cNvSpPr/>
              <p:nvPr/>
            </p:nvSpPr>
            <p:spPr>
              <a:xfrm>
                <a:off x="10893326" y="2135965"/>
                <a:ext cx="783633" cy="977717"/>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100" name="Rectangle 99"/>
              <p:cNvSpPr/>
              <p:nvPr/>
            </p:nvSpPr>
            <p:spPr>
              <a:xfrm>
                <a:off x="8465916" y="1818227"/>
                <a:ext cx="697644" cy="1295455"/>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101" name="Rectangle 100"/>
              <p:cNvSpPr/>
              <p:nvPr/>
            </p:nvSpPr>
            <p:spPr>
              <a:xfrm>
                <a:off x="10013593" y="3468545"/>
                <a:ext cx="783633" cy="1380072"/>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102" name="Rectangle 101"/>
              <p:cNvSpPr/>
              <p:nvPr/>
            </p:nvSpPr>
            <p:spPr>
              <a:xfrm>
                <a:off x="10893326" y="1818227"/>
                <a:ext cx="474255" cy="317738"/>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103" name="Rectangle 102"/>
              <p:cNvSpPr/>
              <p:nvPr/>
            </p:nvSpPr>
            <p:spPr>
              <a:xfrm>
                <a:off x="4238212" y="2417663"/>
                <a:ext cx="1347006" cy="873454"/>
              </a:xfrm>
              <a:prstGeom prst="rect">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104" name="Rectangle 103"/>
              <p:cNvSpPr/>
              <p:nvPr/>
            </p:nvSpPr>
            <p:spPr>
              <a:xfrm>
                <a:off x="3402554" y="900962"/>
                <a:ext cx="810634" cy="702970"/>
              </a:xfrm>
              <a:prstGeom prst="rect">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105" name="Rectangle 104"/>
              <p:cNvSpPr/>
              <p:nvPr/>
            </p:nvSpPr>
            <p:spPr>
              <a:xfrm>
                <a:off x="2551502" y="3291117"/>
                <a:ext cx="1227953" cy="882412"/>
              </a:xfrm>
              <a:prstGeom prst="rect">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106" name="Rectangle 105"/>
              <p:cNvSpPr/>
              <p:nvPr/>
            </p:nvSpPr>
            <p:spPr>
              <a:xfrm>
                <a:off x="5951987" y="3598973"/>
                <a:ext cx="1055743" cy="592728"/>
              </a:xfrm>
              <a:prstGeom prst="rect">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107" name="Rectangle 106"/>
              <p:cNvSpPr/>
              <p:nvPr/>
            </p:nvSpPr>
            <p:spPr>
              <a:xfrm>
                <a:off x="5951987" y="2944804"/>
                <a:ext cx="1055743" cy="592728"/>
              </a:xfrm>
              <a:prstGeom prst="rect">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grpSp>
        <p:grpSp>
          <p:nvGrpSpPr>
            <p:cNvPr id="4" name="Group 3"/>
            <p:cNvGrpSpPr/>
            <p:nvPr/>
          </p:nvGrpSpPr>
          <p:grpSpPr>
            <a:xfrm>
              <a:off x="3779458" y="392259"/>
              <a:ext cx="8357557" cy="4679748"/>
              <a:chOff x="3779458" y="392259"/>
              <a:chExt cx="8357557" cy="4679748"/>
            </a:xfrm>
          </p:grpSpPr>
          <p:sp>
            <p:nvSpPr>
              <p:cNvPr id="73" name="Rectangle 72"/>
              <p:cNvSpPr/>
              <p:nvPr/>
            </p:nvSpPr>
            <p:spPr>
              <a:xfrm>
                <a:off x="8470061" y="4848620"/>
                <a:ext cx="3617444" cy="22338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74" name="Rectangle 73"/>
              <p:cNvSpPr/>
              <p:nvPr/>
            </p:nvSpPr>
            <p:spPr>
              <a:xfrm>
                <a:off x="5506487" y="392259"/>
                <a:ext cx="3102582" cy="81238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75" name="Rectangle 74"/>
              <p:cNvSpPr/>
              <p:nvPr/>
            </p:nvSpPr>
            <p:spPr>
              <a:xfrm>
                <a:off x="10278783" y="424758"/>
                <a:ext cx="1808722" cy="77988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76" name="Rectangle 75"/>
              <p:cNvSpPr/>
              <p:nvPr/>
            </p:nvSpPr>
            <p:spPr>
              <a:xfrm>
                <a:off x="7007730" y="1571436"/>
                <a:ext cx="1458186" cy="154618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77" name="Rectangle 76"/>
              <p:cNvSpPr/>
              <p:nvPr/>
            </p:nvSpPr>
            <p:spPr>
              <a:xfrm>
                <a:off x="9658563" y="3468551"/>
                <a:ext cx="355030" cy="138006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78" name="Rectangle 77"/>
              <p:cNvSpPr/>
              <p:nvPr/>
            </p:nvSpPr>
            <p:spPr>
              <a:xfrm>
                <a:off x="3779458" y="1603932"/>
                <a:ext cx="458757" cy="2568744"/>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79" name="Rectangle 78"/>
              <p:cNvSpPr/>
              <p:nvPr/>
            </p:nvSpPr>
            <p:spPr>
              <a:xfrm>
                <a:off x="10784626" y="3468545"/>
                <a:ext cx="333188" cy="138007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80" name="Rectangle 79"/>
              <p:cNvSpPr/>
              <p:nvPr/>
            </p:nvSpPr>
            <p:spPr>
              <a:xfrm>
                <a:off x="11776899" y="3496738"/>
                <a:ext cx="310606" cy="135187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81" name="Rectangle 80"/>
              <p:cNvSpPr/>
              <p:nvPr/>
            </p:nvSpPr>
            <p:spPr>
              <a:xfrm>
                <a:off x="11676959" y="1813178"/>
                <a:ext cx="379965" cy="168356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82" name="Rectangle 81"/>
              <p:cNvSpPr/>
              <p:nvPr/>
            </p:nvSpPr>
            <p:spPr>
              <a:xfrm>
                <a:off x="8444918" y="3468551"/>
                <a:ext cx="460864" cy="138006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83" name="Rectangle 82"/>
              <p:cNvSpPr/>
              <p:nvPr/>
            </p:nvSpPr>
            <p:spPr>
              <a:xfrm>
                <a:off x="9200774" y="1813178"/>
                <a:ext cx="372105" cy="130443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84" name="Rectangle 83"/>
              <p:cNvSpPr/>
              <p:nvPr/>
            </p:nvSpPr>
            <p:spPr>
              <a:xfrm>
                <a:off x="8444918" y="1571430"/>
                <a:ext cx="3642587" cy="24175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85" name="Rectangle 84"/>
              <p:cNvSpPr/>
              <p:nvPr/>
            </p:nvSpPr>
            <p:spPr>
              <a:xfrm>
                <a:off x="6569871" y="1204642"/>
                <a:ext cx="5567144" cy="366791"/>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86" name="Rectangle 85"/>
              <p:cNvSpPr/>
              <p:nvPr/>
            </p:nvSpPr>
            <p:spPr>
              <a:xfrm>
                <a:off x="10363435" y="1813178"/>
                <a:ext cx="529891" cy="130443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87" name="Rectangle 86"/>
              <p:cNvSpPr/>
              <p:nvPr/>
            </p:nvSpPr>
            <p:spPr>
              <a:xfrm>
                <a:off x="11367581" y="1813178"/>
                <a:ext cx="309378" cy="350983"/>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88" name="Rectangle 87"/>
              <p:cNvSpPr/>
              <p:nvPr/>
            </p:nvSpPr>
            <p:spPr>
              <a:xfrm>
                <a:off x="7007730" y="3113686"/>
                <a:ext cx="333188" cy="113137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89" name="Rectangle 88"/>
              <p:cNvSpPr/>
              <p:nvPr/>
            </p:nvSpPr>
            <p:spPr>
              <a:xfrm>
                <a:off x="5585218" y="1538935"/>
                <a:ext cx="366766" cy="2634594"/>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90" name="Rectangle 89"/>
              <p:cNvSpPr/>
              <p:nvPr/>
            </p:nvSpPr>
            <p:spPr>
              <a:xfrm>
                <a:off x="4881465" y="1538935"/>
                <a:ext cx="703750" cy="874425"/>
              </a:xfrm>
              <a:prstGeom prst="rect">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91" name="Rectangle 90"/>
              <p:cNvSpPr/>
              <p:nvPr/>
            </p:nvSpPr>
            <p:spPr>
              <a:xfrm>
                <a:off x="4213188" y="1204645"/>
                <a:ext cx="2356683" cy="33429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grpSp>
        <p:grpSp>
          <p:nvGrpSpPr>
            <p:cNvPr id="5" name="Group 4"/>
            <p:cNvGrpSpPr/>
            <p:nvPr/>
          </p:nvGrpSpPr>
          <p:grpSpPr>
            <a:xfrm>
              <a:off x="2927533" y="307885"/>
              <a:ext cx="11511579" cy="5595438"/>
              <a:chOff x="2927533" y="307885"/>
              <a:chExt cx="11511579" cy="5595438"/>
            </a:xfrm>
          </p:grpSpPr>
          <p:sp>
            <p:nvSpPr>
              <p:cNvPr id="67" name="Freeform 66"/>
              <p:cNvSpPr/>
              <p:nvPr/>
            </p:nvSpPr>
            <p:spPr>
              <a:xfrm>
                <a:off x="12120197" y="400681"/>
                <a:ext cx="2318915" cy="3399681"/>
              </a:xfrm>
              <a:custGeom>
                <a:avLst/>
                <a:gdLst>
                  <a:gd name="connsiteX0" fmla="*/ 0 w 677967"/>
                  <a:gd name="connsiteY0" fmla="*/ 0 h 1147985"/>
                  <a:gd name="connsiteX1" fmla="*/ 518445 w 677967"/>
                  <a:gd name="connsiteY1" fmla="*/ 5697 h 1147985"/>
                  <a:gd name="connsiteX2" fmla="*/ 677967 w 677967"/>
                  <a:gd name="connsiteY2" fmla="*/ 133884 h 1147985"/>
                  <a:gd name="connsiteX3" fmla="*/ 432987 w 677967"/>
                  <a:gd name="connsiteY3" fmla="*/ 1147985 h 1147985"/>
                  <a:gd name="connsiteX4" fmla="*/ 5697 w 677967"/>
                  <a:gd name="connsiteY4" fmla="*/ 1145136 h 1147985"/>
                  <a:gd name="connsiteX5" fmla="*/ 0 w 677967"/>
                  <a:gd name="connsiteY5" fmla="*/ 0 h 114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967" h="1147985">
                    <a:moveTo>
                      <a:pt x="0" y="0"/>
                    </a:moveTo>
                    <a:lnTo>
                      <a:pt x="518445" y="5697"/>
                    </a:lnTo>
                    <a:lnTo>
                      <a:pt x="677967" y="133884"/>
                    </a:lnTo>
                    <a:lnTo>
                      <a:pt x="432987" y="1147985"/>
                    </a:lnTo>
                    <a:lnTo>
                      <a:pt x="5697" y="1145136"/>
                    </a:lnTo>
                    <a:lnTo>
                      <a:pt x="0" y="0"/>
                    </a:ln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68" name="Rectangle 67"/>
              <p:cNvSpPr/>
              <p:nvPr/>
            </p:nvSpPr>
            <p:spPr>
              <a:xfrm>
                <a:off x="5066026" y="307885"/>
                <a:ext cx="440461" cy="8967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69" name="Rectangle 68"/>
              <p:cNvSpPr/>
              <p:nvPr/>
            </p:nvSpPr>
            <p:spPr>
              <a:xfrm>
                <a:off x="3807871" y="4706919"/>
                <a:ext cx="2250688" cy="427119"/>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70" name="Rectangle 69"/>
              <p:cNvSpPr/>
              <p:nvPr/>
            </p:nvSpPr>
            <p:spPr>
              <a:xfrm>
                <a:off x="3838604" y="4164982"/>
                <a:ext cx="374585" cy="541933"/>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71" name="Rectangle 70"/>
              <p:cNvSpPr/>
              <p:nvPr/>
            </p:nvSpPr>
            <p:spPr>
              <a:xfrm>
                <a:off x="5585211" y="4173529"/>
                <a:ext cx="473345" cy="53339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72" name="Freeform 71"/>
              <p:cNvSpPr/>
              <p:nvPr/>
            </p:nvSpPr>
            <p:spPr>
              <a:xfrm>
                <a:off x="2927533" y="5108883"/>
                <a:ext cx="4420091" cy="794440"/>
              </a:xfrm>
              <a:custGeom>
                <a:avLst/>
                <a:gdLst>
                  <a:gd name="connsiteX0" fmla="*/ 0 w 1292275"/>
                  <a:gd name="connsiteY0" fmla="*/ 2884 h 245186"/>
                  <a:gd name="connsiteX1" fmla="*/ 1289391 w 1292275"/>
                  <a:gd name="connsiteY1" fmla="*/ 0 h 245186"/>
                  <a:gd name="connsiteX2" fmla="*/ 1292275 w 1292275"/>
                  <a:gd name="connsiteY2" fmla="*/ 196148 h 245186"/>
                  <a:gd name="connsiteX3" fmla="*/ 5769 w 1292275"/>
                  <a:gd name="connsiteY3" fmla="*/ 245186 h 245186"/>
                  <a:gd name="connsiteX4" fmla="*/ 0 w 1292275"/>
                  <a:gd name="connsiteY4" fmla="*/ 2884 h 245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275" h="245186">
                    <a:moveTo>
                      <a:pt x="0" y="2884"/>
                    </a:moveTo>
                    <a:lnTo>
                      <a:pt x="1289391" y="0"/>
                    </a:lnTo>
                    <a:cubicBezTo>
                      <a:pt x="1290352" y="65383"/>
                      <a:pt x="1291314" y="130765"/>
                      <a:pt x="1292275" y="196148"/>
                    </a:cubicBezTo>
                    <a:lnTo>
                      <a:pt x="5769" y="245186"/>
                    </a:lnTo>
                    <a:lnTo>
                      <a:pt x="0" y="2884"/>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grpSp>
        <p:cxnSp>
          <p:nvCxnSpPr>
            <p:cNvPr id="6" name="Straight Connector 5"/>
            <p:cNvCxnSpPr/>
            <p:nvPr/>
          </p:nvCxnSpPr>
          <p:spPr>
            <a:xfrm rot="10800000">
              <a:off x="7489612" y="3314705"/>
              <a:ext cx="1933575"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841911" y="3990979"/>
              <a:ext cx="1314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5022637" y="4638678"/>
              <a:ext cx="2466975" cy="295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422438" y="5484301"/>
              <a:ext cx="4477490" cy="1926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2336587" y="5676904"/>
              <a:ext cx="1114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613686" y="3333754"/>
              <a:ext cx="22669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11132925" y="4071942"/>
              <a:ext cx="1552575" cy="38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1909211" y="4867279"/>
              <a:ext cx="895350"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6703799" y="2347917"/>
              <a:ext cx="1952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51259" y="1419105"/>
              <a:ext cx="1811111" cy="157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042305" y="4938036"/>
              <a:ext cx="7545" cy="6802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Isosceles Triangle 16"/>
            <p:cNvSpPr/>
            <p:nvPr/>
          </p:nvSpPr>
          <p:spPr>
            <a:xfrm>
              <a:off x="7613435" y="2219329"/>
              <a:ext cx="123825" cy="2000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18" name="Isosceles Triangle 17"/>
            <p:cNvSpPr/>
            <p:nvPr/>
          </p:nvSpPr>
          <p:spPr>
            <a:xfrm rot="10800000" flipV="1">
              <a:off x="5703049" y="2239433"/>
              <a:ext cx="119062" cy="1381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19" name="Isosceles Triangle 18"/>
            <p:cNvSpPr/>
            <p:nvPr/>
          </p:nvSpPr>
          <p:spPr>
            <a:xfrm rot="16200000">
              <a:off x="8384963" y="3252793"/>
              <a:ext cx="119062" cy="1381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20" name="Isosceles Triangle 19"/>
            <p:cNvSpPr/>
            <p:nvPr/>
          </p:nvSpPr>
          <p:spPr>
            <a:xfrm rot="16200000">
              <a:off x="2269913" y="5605468"/>
              <a:ext cx="119062" cy="1381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21" name="Isosceles Triangle 20"/>
            <p:cNvSpPr/>
            <p:nvPr/>
          </p:nvSpPr>
          <p:spPr>
            <a:xfrm rot="15641110">
              <a:off x="6170423" y="4711895"/>
              <a:ext cx="102859" cy="15876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22" name="Isosceles Triangle 21"/>
            <p:cNvSpPr/>
            <p:nvPr/>
          </p:nvSpPr>
          <p:spPr>
            <a:xfrm rot="10800000">
              <a:off x="11861586" y="3943355"/>
              <a:ext cx="95250" cy="200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23" name="Isosceles Triangle 22"/>
            <p:cNvSpPr/>
            <p:nvPr/>
          </p:nvSpPr>
          <p:spPr>
            <a:xfrm rot="10800000">
              <a:off x="7441986" y="3762380"/>
              <a:ext cx="95250" cy="200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24" name="Multiply 23"/>
            <p:cNvSpPr/>
            <p:nvPr/>
          </p:nvSpPr>
          <p:spPr>
            <a:xfrm>
              <a:off x="10692568" y="7414718"/>
              <a:ext cx="295275" cy="276225"/>
            </a:xfrm>
            <a:prstGeom prst="mathMultiply">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cxnSp>
          <p:nvCxnSpPr>
            <p:cNvPr id="25" name="Straight Connector 24"/>
            <p:cNvCxnSpPr/>
            <p:nvPr/>
          </p:nvCxnSpPr>
          <p:spPr>
            <a:xfrm flipV="1">
              <a:off x="10213969" y="5962223"/>
              <a:ext cx="895350"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rot="5400000">
              <a:off x="12690261" y="4781559"/>
              <a:ext cx="104774" cy="16192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27" name="Isosceles Triangle 26"/>
            <p:cNvSpPr/>
            <p:nvPr/>
          </p:nvSpPr>
          <p:spPr>
            <a:xfrm rot="5400000">
              <a:off x="10480461" y="3248034"/>
              <a:ext cx="104774" cy="16192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28" name="Isosceles Triangle 27"/>
            <p:cNvSpPr/>
            <p:nvPr/>
          </p:nvSpPr>
          <p:spPr>
            <a:xfrm>
              <a:off x="9785135" y="228604"/>
              <a:ext cx="123825" cy="2000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29" name="Oval 28"/>
            <p:cNvSpPr/>
            <p:nvPr/>
          </p:nvSpPr>
          <p:spPr>
            <a:xfrm>
              <a:off x="10263944" y="6262194"/>
              <a:ext cx="1057275" cy="10191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30" name="Flowchart: Or 29"/>
            <p:cNvSpPr/>
            <p:nvPr/>
          </p:nvSpPr>
          <p:spPr>
            <a:xfrm>
              <a:off x="10759244" y="8337079"/>
              <a:ext cx="200025" cy="193548"/>
            </a:xfrm>
            <a:prstGeom prst="flowChar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31" name="Flowchart: Magnetic Disk 30"/>
            <p:cNvSpPr/>
            <p:nvPr/>
          </p:nvSpPr>
          <p:spPr>
            <a:xfrm>
              <a:off x="10797344" y="7786194"/>
              <a:ext cx="104775" cy="390525"/>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32" name="TextBox 146"/>
            <p:cNvSpPr txBox="1"/>
            <p:nvPr/>
          </p:nvSpPr>
          <p:spPr>
            <a:xfrm>
              <a:off x="11177089" y="5775194"/>
              <a:ext cx="5197395" cy="783105"/>
            </a:xfrm>
            <a:prstGeom prst="rect">
              <a:avLst/>
            </a:prstGeom>
            <a:noFill/>
          </p:spPr>
          <p:txBody>
            <a:bodyPr wrap="square" rtlCol="0">
              <a:noAutofit/>
            </a:bodyPr>
            <a:lstStyle/>
            <a:p>
              <a:r>
                <a:rPr lang="en-US" sz="1200">
                  <a:solidFill>
                    <a:srgbClr val="000000"/>
                  </a:solidFill>
                  <a:latin typeface="Calibri"/>
                  <a:ea typeface="Times New Roman"/>
                  <a:cs typeface="Times New Roman"/>
                </a:rPr>
                <a:t>EXIT PATH AND DIRECTION</a:t>
              </a:r>
              <a:endParaRPr lang="en-US" sz="1200">
                <a:latin typeface="Times New Roman"/>
                <a:ea typeface="Times New Roman"/>
              </a:endParaRPr>
            </a:p>
          </p:txBody>
        </p:sp>
        <p:sp>
          <p:nvSpPr>
            <p:cNvPr id="33" name="Flowchart: Magnetic Disk 32"/>
            <p:cNvSpPr/>
            <p:nvPr/>
          </p:nvSpPr>
          <p:spPr>
            <a:xfrm>
              <a:off x="11432961" y="3324229"/>
              <a:ext cx="104775" cy="390525"/>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34" name="Flowchart: Magnetic Disk 33"/>
            <p:cNvSpPr/>
            <p:nvPr/>
          </p:nvSpPr>
          <p:spPr>
            <a:xfrm>
              <a:off x="7441986" y="2943229"/>
              <a:ext cx="104775" cy="390525"/>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35" name="Flowchart: Or 34"/>
            <p:cNvSpPr/>
            <p:nvPr/>
          </p:nvSpPr>
          <p:spPr>
            <a:xfrm>
              <a:off x="10785261" y="4505329"/>
              <a:ext cx="200025" cy="193548"/>
            </a:xfrm>
            <a:prstGeom prst="flowChar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36" name="Flowchart: Or 35"/>
            <p:cNvSpPr/>
            <p:nvPr/>
          </p:nvSpPr>
          <p:spPr>
            <a:xfrm>
              <a:off x="10375686" y="3038479"/>
              <a:ext cx="200025" cy="193548"/>
            </a:xfrm>
            <a:prstGeom prst="flowChar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37" name="Flowchart: Or 36"/>
            <p:cNvSpPr/>
            <p:nvPr/>
          </p:nvSpPr>
          <p:spPr>
            <a:xfrm>
              <a:off x="11566311" y="3448054"/>
              <a:ext cx="200025" cy="193548"/>
            </a:xfrm>
            <a:prstGeom prst="flowChar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38" name="TextBox 154"/>
            <p:cNvSpPr txBox="1"/>
            <p:nvPr/>
          </p:nvSpPr>
          <p:spPr>
            <a:xfrm>
              <a:off x="11349040" y="6375142"/>
              <a:ext cx="4592417" cy="1308161"/>
            </a:xfrm>
            <a:prstGeom prst="rect">
              <a:avLst/>
            </a:prstGeom>
            <a:noFill/>
          </p:spPr>
          <p:txBody>
            <a:bodyPr wrap="square" rtlCol="0">
              <a:noAutofit/>
            </a:bodyPr>
            <a:lstStyle/>
            <a:p>
              <a:r>
                <a:rPr lang="en-US" sz="1200" dirty="0">
                  <a:solidFill>
                    <a:srgbClr val="000000"/>
                  </a:solidFill>
                  <a:latin typeface="Calibri"/>
                  <a:ea typeface="Times New Roman"/>
                  <a:cs typeface="Times New Roman"/>
                </a:rPr>
                <a:t>POST ALARM MEETING </a:t>
              </a:r>
              <a:endParaRPr lang="en-US" sz="1200" dirty="0">
                <a:latin typeface="Times New Roman"/>
                <a:ea typeface="Times New Roman"/>
              </a:endParaRPr>
            </a:p>
            <a:p>
              <a:r>
                <a:rPr lang="en-US" sz="1200" dirty="0">
                  <a:solidFill>
                    <a:srgbClr val="000000"/>
                  </a:solidFill>
                  <a:latin typeface="Calibri"/>
                  <a:ea typeface="Times New Roman"/>
                  <a:cs typeface="Times New Roman"/>
                </a:rPr>
                <a:t>AREA </a:t>
              </a:r>
              <a:endParaRPr lang="en-US" sz="1200" dirty="0">
                <a:latin typeface="Times New Roman"/>
                <a:ea typeface="Times New Roman"/>
              </a:endParaRPr>
            </a:p>
          </p:txBody>
        </p:sp>
        <p:sp>
          <p:nvSpPr>
            <p:cNvPr id="39" name="Flowchart: Or 38"/>
            <p:cNvSpPr/>
            <p:nvPr/>
          </p:nvSpPr>
          <p:spPr>
            <a:xfrm>
              <a:off x="8251611" y="3048004"/>
              <a:ext cx="200025" cy="193548"/>
            </a:xfrm>
            <a:prstGeom prst="flowChar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40" name="Flowchart: Or 39"/>
            <p:cNvSpPr/>
            <p:nvPr/>
          </p:nvSpPr>
          <p:spPr>
            <a:xfrm>
              <a:off x="3708186" y="2295529"/>
              <a:ext cx="200025" cy="193548"/>
            </a:xfrm>
            <a:prstGeom prst="flowChar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41" name="Flowchart: Or 40"/>
            <p:cNvSpPr/>
            <p:nvPr/>
          </p:nvSpPr>
          <p:spPr>
            <a:xfrm>
              <a:off x="7603911" y="1133479"/>
              <a:ext cx="200025" cy="193548"/>
            </a:xfrm>
            <a:prstGeom prst="flowChar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42" name="Flowchart: Or 41"/>
            <p:cNvSpPr/>
            <p:nvPr/>
          </p:nvSpPr>
          <p:spPr>
            <a:xfrm>
              <a:off x="10394736" y="1800229"/>
              <a:ext cx="200025" cy="193548"/>
            </a:xfrm>
            <a:prstGeom prst="flowChar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43" name="TextBox 159"/>
            <p:cNvSpPr txBox="1"/>
            <p:nvPr/>
          </p:nvSpPr>
          <p:spPr>
            <a:xfrm>
              <a:off x="11082360" y="7353451"/>
              <a:ext cx="2614951" cy="783105"/>
            </a:xfrm>
            <a:prstGeom prst="rect">
              <a:avLst/>
            </a:prstGeom>
            <a:noFill/>
          </p:spPr>
          <p:txBody>
            <a:bodyPr wrap="square" rtlCol="0">
              <a:noAutofit/>
            </a:bodyPr>
            <a:lstStyle/>
            <a:p>
              <a:r>
                <a:rPr lang="en-US" sz="1200">
                  <a:solidFill>
                    <a:srgbClr val="000000"/>
                  </a:solidFill>
                  <a:latin typeface="Calibri"/>
                  <a:ea typeface="Times New Roman"/>
                  <a:cs typeface="Times New Roman"/>
                </a:rPr>
                <a:t>START HERE</a:t>
              </a:r>
              <a:endParaRPr lang="en-US" sz="1200">
                <a:latin typeface="Times New Roman"/>
                <a:ea typeface="Times New Roman"/>
              </a:endParaRPr>
            </a:p>
          </p:txBody>
        </p:sp>
        <p:sp>
          <p:nvSpPr>
            <p:cNvPr id="44" name="TextBox 160"/>
            <p:cNvSpPr txBox="1"/>
            <p:nvPr/>
          </p:nvSpPr>
          <p:spPr>
            <a:xfrm>
              <a:off x="11101409" y="7786108"/>
              <a:ext cx="3987439" cy="783105"/>
            </a:xfrm>
            <a:prstGeom prst="rect">
              <a:avLst/>
            </a:prstGeom>
            <a:noFill/>
          </p:spPr>
          <p:txBody>
            <a:bodyPr wrap="square" rtlCol="0">
              <a:noAutofit/>
            </a:bodyPr>
            <a:lstStyle/>
            <a:p>
              <a:r>
                <a:rPr lang="en-US" sz="1200" dirty="0">
                  <a:solidFill>
                    <a:srgbClr val="000000"/>
                  </a:solidFill>
                  <a:latin typeface="Calibri"/>
                  <a:ea typeface="Times New Roman"/>
                  <a:cs typeface="Times New Roman"/>
                </a:rPr>
                <a:t>FIRE EXTINGUISHER</a:t>
              </a:r>
              <a:endParaRPr lang="en-US" sz="1200" dirty="0">
                <a:latin typeface="Times New Roman"/>
                <a:ea typeface="Times New Roman"/>
              </a:endParaRPr>
            </a:p>
          </p:txBody>
        </p:sp>
        <p:sp>
          <p:nvSpPr>
            <p:cNvPr id="45" name="TextBox 161"/>
            <p:cNvSpPr txBox="1"/>
            <p:nvPr/>
          </p:nvSpPr>
          <p:spPr>
            <a:xfrm>
              <a:off x="11082360" y="8235400"/>
              <a:ext cx="3817684" cy="783105"/>
            </a:xfrm>
            <a:prstGeom prst="rect">
              <a:avLst/>
            </a:prstGeom>
            <a:noFill/>
          </p:spPr>
          <p:txBody>
            <a:bodyPr wrap="square" rtlCol="0">
              <a:noAutofit/>
            </a:bodyPr>
            <a:lstStyle/>
            <a:p>
              <a:r>
                <a:rPr lang="en-US" sz="1200">
                  <a:solidFill>
                    <a:srgbClr val="000000"/>
                  </a:solidFill>
                  <a:latin typeface="Calibri"/>
                  <a:ea typeface="Times New Roman"/>
                  <a:cs typeface="Times New Roman"/>
                </a:rPr>
                <a:t>EYEWASH STATION</a:t>
              </a:r>
              <a:endParaRPr lang="en-US" sz="1200">
                <a:latin typeface="Times New Roman"/>
                <a:ea typeface="Times New Roman"/>
              </a:endParaRPr>
            </a:p>
          </p:txBody>
        </p:sp>
        <p:sp>
          <p:nvSpPr>
            <p:cNvPr id="46" name="Multiply 45"/>
            <p:cNvSpPr/>
            <p:nvPr/>
          </p:nvSpPr>
          <p:spPr>
            <a:xfrm>
              <a:off x="9251736" y="3057529"/>
              <a:ext cx="533399" cy="514350"/>
            </a:xfrm>
            <a:prstGeom prst="mathMultiply">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cxnSp>
          <p:nvCxnSpPr>
            <p:cNvPr id="47" name="Straight Connector 46"/>
            <p:cNvCxnSpPr/>
            <p:nvPr/>
          </p:nvCxnSpPr>
          <p:spPr>
            <a:xfrm>
              <a:off x="3969196" y="1434815"/>
              <a:ext cx="11875" cy="4191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56432" y="1434815"/>
              <a:ext cx="5938" cy="33963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Multiply 48"/>
            <p:cNvSpPr/>
            <p:nvPr/>
          </p:nvSpPr>
          <p:spPr>
            <a:xfrm>
              <a:off x="3708186" y="2847979"/>
              <a:ext cx="533399" cy="514350"/>
            </a:xfrm>
            <a:prstGeom prst="mathMultiply">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cxnSp>
          <p:nvCxnSpPr>
            <p:cNvPr id="50" name="Straight Connector 49"/>
            <p:cNvCxnSpPr/>
            <p:nvPr/>
          </p:nvCxnSpPr>
          <p:spPr>
            <a:xfrm>
              <a:off x="7680111" y="1371604"/>
              <a:ext cx="2171700"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Isosceles Triangle 50"/>
            <p:cNvSpPr/>
            <p:nvPr/>
          </p:nvSpPr>
          <p:spPr>
            <a:xfrm rot="16200000">
              <a:off x="10587796" y="5905008"/>
              <a:ext cx="119062" cy="1381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52" name="Isosceles Triangle 51"/>
            <p:cNvSpPr/>
            <p:nvPr/>
          </p:nvSpPr>
          <p:spPr>
            <a:xfrm rot="16200000">
              <a:off x="4443468" y="5564523"/>
              <a:ext cx="119062" cy="1381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53" name="Isosceles Triangle 52"/>
            <p:cNvSpPr/>
            <p:nvPr/>
          </p:nvSpPr>
          <p:spPr>
            <a:xfrm rot="10800000">
              <a:off x="3914592" y="3961355"/>
              <a:ext cx="119062" cy="1381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cxnSp>
          <p:nvCxnSpPr>
            <p:cNvPr id="54" name="Straight Connector 53"/>
            <p:cNvCxnSpPr/>
            <p:nvPr/>
          </p:nvCxnSpPr>
          <p:spPr>
            <a:xfrm rot="5400000" flipH="1" flipV="1">
              <a:off x="9280311" y="819154"/>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149183" y="1173558"/>
              <a:ext cx="7545" cy="2645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168604" y="1161683"/>
              <a:ext cx="117653" cy="42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162665" y="1179496"/>
              <a:ext cx="201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Multiply 57"/>
            <p:cNvSpPr/>
            <p:nvPr/>
          </p:nvSpPr>
          <p:spPr>
            <a:xfrm>
              <a:off x="5498886" y="2847979"/>
              <a:ext cx="533399" cy="514350"/>
            </a:xfrm>
            <a:prstGeom prst="mathMultiply">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59" name="Isosceles Triangle 58"/>
            <p:cNvSpPr/>
            <p:nvPr/>
          </p:nvSpPr>
          <p:spPr>
            <a:xfrm rot="10800000" flipV="1">
              <a:off x="3909050" y="2073178"/>
              <a:ext cx="119062" cy="1381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60" name="Isosceles Triangle 59"/>
            <p:cNvSpPr/>
            <p:nvPr/>
          </p:nvSpPr>
          <p:spPr>
            <a:xfrm rot="10800000" flipV="1">
              <a:off x="5309514" y="41696"/>
              <a:ext cx="119062" cy="1381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61" name="Isosceles Triangle 60"/>
            <p:cNvSpPr/>
            <p:nvPr/>
          </p:nvSpPr>
          <p:spPr>
            <a:xfrm rot="10800000">
              <a:off x="5702240" y="3985106"/>
              <a:ext cx="119062" cy="1381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cxnSp>
          <p:nvCxnSpPr>
            <p:cNvPr id="62" name="Straight Connector 61"/>
            <p:cNvCxnSpPr/>
            <p:nvPr/>
          </p:nvCxnSpPr>
          <p:spPr>
            <a:xfrm rot="5400000" flipH="1" flipV="1">
              <a:off x="4803314" y="617273"/>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Isosceles Triangle 62"/>
            <p:cNvSpPr/>
            <p:nvPr/>
          </p:nvSpPr>
          <p:spPr>
            <a:xfrm rot="5400000" flipH="1">
              <a:off x="7792310" y="5422019"/>
              <a:ext cx="119062" cy="1381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64" name="Isosceles Triangle 63"/>
            <p:cNvSpPr/>
            <p:nvPr/>
          </p:nvSpPr>
          <p:spPr>
            <a:xfrm rot="5400000" flipH="1">
              <a:off x="5797255" y="5505146"/>
              <a:ext cx="119062" cy="1381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65" name="Oval 64"/>
            <p:cNvSpPr/>
            <p:nvPr/>
          </p:nvSpPr>
          <p:spPr>
            <a:xfrm>
              <a:off x="0" y="4972053"/>
              <a:ext cx="1631737" cy="1525768"/>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Times New Roman"/>
                  <a:ea typeface="Times New Roman"/>
                </a:rPr>
                <a:t> </a:t>
              </a:r>
            </a:p>
          </p:txBody>
        </p:sp>
        <p:sp>
          <p:nvSpPr>
            <p:cNvPr id="66" name="TextBox 139"/>
            <p:cNvSpPr txBox="1"/>
            <p:nvPr/>
          </p:nvSpPr>
          <p:spPr>
            <a:xfrm>
              <a:off x="-177763" y="5134698"/>
              <a:ext cx="2024420" cy="1132544"/>
            </a:xfrm>
            <a:prstGeom prst="rect">
              <a:avLst/>
            </a:prstGeom>
            <a:noFill/>
          </p:spPr>
          <p:txBody>
            <a:bodyPr wrap="square" rtlCol="0">
              <a:noAutofit/>
            </a:bodyPr>
            <a:lstStyle/>
            <a:p>
              <a:pPr algn="ctr"/>
              <a:r>
                <a:rPr lang="en-US">
                  <a:solidFill>
                    <a:srgbClr val="000000"/>
                  </a:solidFill>
                  <a:latin typeface="Calibri"/>
                  <a:ea typeface="Times New Roman"/>
                  <a:cs typeface="Times New Roman"/>
                </a:rPr>
                <a:t>  </a:t>
              </a:r>
              <a:r>
                <a:rPr lang="en-US" sz="1000">
                  <a:solidFill>
                    <a:srgbClr val="000000"/>
                  </a:solidFill>
                  <a:latin typeface="Calibri"/>
                  <a:ea typeface="Times New Roman"/>
                  <a:cs typeface="Times New Roman"/>
                </a:rPr>
                <a:t>GATHER </a:t>
              </a:r>
              <a:endParaRPr lang="en-US" sz="1200">
                <a:latin typeface="Times New Roman"/>
                <a:ea typeface="Times New Roman"/>
              </a:endParaRPr>
            </a:p>
            <a:p>
              <a:pPr algn="ctr"/>
              <a:r>
                <a:rPr lang="en-US" sz="1000">
                  <a:solidFill>
                    <a:srgbClr val="000000"/>
                  </a:solidFill>
                  <a:latin typeface="Calibri"/>
                  <a:ea typeface="Times New Roman"/>
                  <a:cs typeface="Times New Roman"/>
                </a:rPr>
                <a:t>ON STEPS</a:t>
              </a:r>
              <a:endParaRPr lang="en-US" sz="1200">
                <a:latin typeface="Times New Roman"/>
                <a:ea typeface="Times New Roman"/>
              </a:endParaRPr>
            </a:p>
          </p:txBody>
        </p:sp>
      </p:grpSp>
      <p:sp>
        <p:nvSpPr>
          <p:cNvPr id="108" name="TextBox 107"/>
          <p:cNvSpPr txBox="1"/>
          <p:nvPr/>
        </p:nvSpPr>
        <p:spPr>
          <a:xfrm>
            <a:off x="78915" y="216469"/>
            <a:ext cx="11959946" cy="538609"/>
          </a:xfrm>
          <a:prstGeom prst="rect">
            <a:avLst/>
          </a:prstGeom>
          <a:noFill/>
        </p:spPr>
        <p:txBody>
          <a:bodyPr wrap="square" rtlCol="0">
            <a:spAutoFit/>
          </a:bodyPr>
          <a:lstStyle/>
          <a:p>
            <a:pPr algn="ctr"/>
            <a:r>
              <a:rPr lang="en-US" sz="2900" b="1" dirty="0"/>
              <a:t>EVACUATION ROUTE MAPS ARE DISPLAYED IN ALL OF THE MAIN HALLWAYS </a:t>
            </a:r>
          </a:p>
        </p:txBody>
      </p:sp>
      <p:sp>
        <p:nvSpPr>
          <p:cNvPr id="109" name="Rectangle 108"/>
          <p:cNvSpPr/>
          <p:nvPr/>
        </p:nvSpPr>
        <p:spPr>
          <a:xfrm>
            <a:off x="228600" y="5614773"/>
            <a:ext cx="7432042" cy="1200329"/>
          </a:xfrm>
          <a:prstGeom prst="rect">
            <a:avLst/>
          </a:prstGeom>
        </p:spPr>
        <p:txBody>
          <a:bodyPr wrap="square">
            <a:spAutoFit/>
          </a:bodyPr>
          <a:lstStyle/>
          <a:p>
            <a:pPr hangingPunct="0"/>
            <a:r>
              <a:rPr lang="en-US" dirty="0"/>
              <a:t>For </a:t>
            </a:r>
            <a:r>
              <a:rPr lang="en-US" u="sng" dirty="0"/>
              <a:t>all</a:t>
            </a:r>
            <a:r>
              <a:rPr lang="en-US" dirty="0"/>
              <a:t> evacuation routes, the building gathering point is on the outside main building steps (west side of building).  The service drive/parking lot is to remain free of evacuees in the event emergency vehicles need to gain access.</a:t>
            </a:r>
          </a:p>
          <a:p>
            <a:pPr hangingPunct="0"/>
            <a:r>
              <a:rPr lang="en-US" b="1" dirty="0"/>
              <a:t> </a:t>
            </a:r>
            <a:endParaRPr lang="en-US" dirty="0"/>
          </a:p>
        </p:txBody>
      </p:sp>
      <p:sp>
        <p:nvSpPr>
          <p:cNvPr id="110" name="Rectangle 109">
            <a:extLst>
              <a:ext uri="{FF2B5EF4-FFF2-40B4-BE49-F238E27FC236}">
                <a16:creationId xmlns:a16="http://schemas.microsoft.com/office/drawing/2014/main" id="{9809A378-D2EF-9F77-E3F4-2E3814789CAA}"/>
              </a:ext>
            </a:extLst>
          </p:cNvPr>
          <p:cNvSpPr/>
          <p:nvPr/>
        </p:nvSpPr>
        <p:spPr>
          <a:xfrm>
            <a:off x="7801471" y="867074"/>
            <a:ext cx="4147164" cy="5632311"/>
          </a:xfrm>
          <a:prstGeom prst="rect">
            <a:avLst/>
          </a:prstGeom>
        </p:spPr>
        <p:txBody>
          <a:bodyPr wrap="square">
            <a:spAutoFit/>
          </a:bodyPr>
          <a:lstStyle/>
          <a:p>
            <a:pPr hangingPunct="0"/>
            <a:r>
              <a:rPr lang="en-US" sz="2400" dirty="0"/>
              <a:t>After you have evacuated from the building and gathered at the main entrance / stairway, do not leave the area until everyone has been accounted for.  If you have knowledge of the incident or any helpful information please step forward and speak to one of the staff members, UPD officers, or firefighters.  You can reenter the building only when you hear an ‘All Clear’ message from a staff member or firefighter.</a:t>
            </a:r>
          </a:p>
        </p:txBody>
      </p:sp>
      <p:cxnSp>
        <p:nvCxnSpPr>
          <p:cNvPr id="120" name="Straight Connector 119">
            <a:extLst>
              <a:ext uri="{FF2B5EF4-FFF2-40B4-BE49-F238E27FC236}">
                <a16:creationId xmlns:a16="http://schemas.microsoft.com/office/drawing/2014/main" id="{1111A89E-E044-E9C1-A514-E50B87928C31}"/>
              </a:ext>
            </a:extLst>
          </p:cNvPr>
          <p:cNvCxnSpPr>
            <a:stCxn id="63" idx="0"/>
          </p:cNvCxnSpPr>
          <p:nvPr/>
        </p:nvCxnSpPr>
        <p:spPr>
          <a:xfrm>
            <a:off x="4012780" y="3672539"/>
            <a:ext cx="1" cy="13888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D75497A8-7E9D-D7C7-F06A-3BCC62BE8213}"/>
              </a:ext>
            </a:extLst>
          </p:cNvPr>
          <p:cNvCxnSpPr/>
          <p:nvPr/>
        </p:nvCxnSpPr>
        <p:spPr>
          <a:xfrm flipH="1">
            <a:off x="1170854" y="5061403"/>
            <a:ext cx="2837125" cy="3949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8C592434-F2C0-8052-15EF-AC83F1C59631}"/>
              </a:ext>
            </a:extLst>
          </p:cNvPr>
          <p:cNvCxnSpPr>
            <a:cxnSpLocks/>
            <a:stCxn id="26" idx="1"/>
          </p:cNvCxnSpPr>
          <p:nvPr/>
        </p:nvCxnSpPr>
        <p:spPr>
          <a:xfrm flipH="1">
            <a:off x="4202419" y="3341182"/>
            <a:ext cx="2018005" cy="15537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73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4299" y="1219200"/>
            <a:ext cx="11277600" cy="5047536"/>
          </a:xfrm>
          <a:prstGeom prst="rect">
            <a:avLst/>
          </a:prstGeom>
        </p:spPr>
        <p:txBody>
          <a:bodyPr wrap="square">
            <a:spAutoFit/>
          </a:bodyPr>
          <a:lstStyle/>
          <a:p>
            <a:pPr hangingPunct="0"/>
            <a:r>
              <a:rPr lang="en-US" sz="2300" dirty="0"/>
              <a:t>The NRF was designed with separate air handling and exhaust systems for the cleanroom, isolating it from the rest of the building.  If a gas leak is detected in the cleanroom, only the cleanroom and north service hallway are evacuated.  The alarm message over the speaker system and white flashing strobes will activate only in these areas.  </a:t>
            </a:r>
          </a:p>
          <a:p>
            <a:pPr hangingPunct="0"/>
            <a:endParaRPr lang="en-US" sz="2300" dirty="0"/>
          </a:p>
          <a:p>
            <a:pPr hangingPunct="0"/>
            <a:r>
              <a:rPr lang="en-US" sz="2300" dirty="0"/>
              <a:t>Each tool in the cleanroom using hazardous gas has orange strobes near the tool on the bay and chaise sides.  These strobes will flash to alert you that a gas leak has been detected in the area.  If you are in the cleanroom or north service hallway, follow the procedures and evacuate the cleanroom.   </a:t>
            </a:r>
          </a:p>
          <a:p>
            <a:pPr hangingPunct="0"/>
            <a:endParaRPr lang="en-US" sz="2300" dirty="0"/>
          </a:p>
          <a:p>
            <a:pPr hangingPunct="0"/>
            <a:r>
              <a:rPr lang="en-US" sz="2300" dirty="0"/>
              <a:t>If you are in the office areas or lab areas, THE WHITE STROBE LIGHTS WILL NOT FLASH.  </a:t>
            </a:r>
          </a:p>
          <a:p>
            <a:pPr hangingPunct="0"/>
            <a:r>
              <a:rPr lang="en-US" sz="2300" dirty="0"/>
              <a:t>You are not required to evacuate the area and may continue working.  </a:t>
            </a:r>
          </a:p>
          <a:p>
            <a:pPr hangingPunct="0"/>
            <a:endParaRPr lang="en-US" sz="2300" dirty="0"/>
          </a:p>
          <a:p>
            <a:pPr hangingPunct="0"/>
            <a:r>
              <a:rPr lang="en-US" sz="2300" dirty="0"/>
              <a:t>A warning message will sound over the speaker system to alert staff of the problem.  </a:t>
            </a:r>
            <a:r>
              <a:rPr lang="en-US" sz="2000" dirty="0"/>
              <a:t>  </a:t>
            </a:r>
          </a:p>
        </p:txBody>
      </p:sp>
      <p:sp>
        <p:nvSpPr>
          <p:cNvPr id="4" name="Rectangle 3"/>
          <p:cNvSpPr/>
          <p:nvPr/>
        </p:nvSpPr>
        <p:spPr>
          <a:xfrm>
            <a:off x="2819400" y="304801"/>
            <a:ext cx="7044877" cy="584775"/>
          </a:xfrm>
          <a:prstGeom prst="rect">
            <a:avLst/>
          </a:prstGeom>
        </p:spPr>
        <p:txBody>
          <a:bodyPr wrap="none">
            <a:spAutoFit/>
          </a:bodyPr>
          <a:lstStyle/>
          <a:p>
            <a:r>
              <a:rPr lang="en-US" sz="3200" b="1" dirty="0"/>
              <a:t>CLEANROOM HAZARDOUS GAS ALARMS</a:t>
            </a:r>
          </a:p>
        </p:txBody>
      </p:sp>
    </p:spTree>
    <p:extLst>
      <p:ext uri="{BB962C8B-B14F-4D97-AF65-F5344CB8AC3E}">
        <p14:creationId xmlns:p14="http://schemas.microsoft.com/office/powerpoint/2010/main" val="3224874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13800</TotalTime>
  <Words>3683</Words>
  <Application>Microsoft Office PowerPoint</Application>
  <PresentationFormat>Widescreen</PresentationFormat>
  <Paragraphs>292</Paragraphs>
  <Slides>33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Nanoscale Research Facility (NRF)</vt:lpstr>
      <vt:lpstr>PowerPoint Presentation</vt:lpstr>
      <vt:lpstr>PowerPoint Presentation</vt:lpstr>
      <vt:lpstr>Building Hours</vt:lpstr>
      <vt:lpstr>Activation of GatorOne for Door Access</vt:lpstr>
      <vt:lpstr>Food, Drinks, and Backpacks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Publication Requirements</vt:lpstr>
      <vt:lpstr>PowerPoint Presentation</vt:lpstr>
      <vt:lpstr>Using the NRF TUMI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Nanoscale Research Facility</dc:title>
  <dc:creator>Ogden,Alvin W</dc:creator>
  <cp:lastModifiedBy>Schepker,Kristy</cp:lastModifiedBy>
  <cp:revision>76</cp:revision>
  <dcterms:created xsi:type="dcterms:W3CDTF">2015-04-09T15:20:30Z</dcterms:created>
  <dcterms:modified xsi:type="dcterms:W3CDTF">2025-08-12T17:36:40Z</dcterms:modified>
</cp:coreProperties>
</file>